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4"/>
  </p:notesMasterIdLst>
  <p:sldIdLst>
    <p:sldId id="256" r:id="rId2"/>
    <p:sldId id="257" r:id="rId3"/>
    <p:sldId id="265" r:id="rId4"/>
    <p:sldId id="266" r:id="rId5"/>
    <p:sldId id="267" r:id="rId6"/>
    <p:sldId id="270" r:id="rId7"/>
    <p:sldId id="268" r:id="rId8"/>
    <p:sldId id="274" r:id="rId9"/>
    <p:sldId id="269" r:id="rId10"/>
    <p:sldId id="271" r:id="rId11"/>
    <p:sldId id="264" r:id="rId12"/>
    <p:sldId id="273" r:id="rId13"/>
    <p:sldId id="272" r:id="rId14"/>
    <p:sldId id="275" r:id="rId15"/>
    <p:sldId id="278" r:id="rId16"/>
    <p:sldId id="276" r:id="rId17"/>
    <p:sldId id="277" r:id="rId18"/>
    <p:sldId id="279" r:id="rId19"/>
    <p:sldId id="284" r:id="rId20"/>
    <p:sldId id="281" r:id="rId21"/>
    <p:sldId id="282" r:id="rId22"/>
    <p:sldId id="283" r:id="rId23"/>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7B00"/>
    <a:srgbClr val="E67300"/>
    <a:srgbClr val="FF9900"/>
    <a:srgbClr val="FFFFCC"/>
    <a:srgbClr val="FFCC00"/>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14" autoAdjust="0"/>
  </p:normalViewPr>
  <p:slideViewPr>
    <p:cSldViewPr>
      <p:cViewPr varScale="1">
        <p:scale>
          <a:sx n="100" d="100"/>
          <a:sy n="100" d="100"/>
        </p:scale>
        <p:origin x="-3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b-NO" altLang="nb-NO"/>
          </a:p>
        </p:txBody>
      </p:sp>
      <p:sp>
        <p:nvSpPr>
          <p:cNvPr id="460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b-NO" altLang="nb-NO"/>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b-NO" altLang="nb-NO"/>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8092DB7-384D-4FAB-8B7C-1709E24AE246}" type="slidenum">
              <a:rPr lang="nb-NO" altLang="nb-NO"/>
              <a:pPr/>
              <a:t>‹#›</a:t>
            </a:fld>
            <a:endParaRPr lang="nb-NO" altLang="nb-NO"/>
          </a:p>
        </p:txBody>
      </p:sp>
    </p:spTree>
    <p:extLst>
      <p:ext uri="{BB962C8B-B14F-4D97-AF65-F5344CB8AC3E}">
        <p14:creationId xmlns:p14="http://schemas.microsoft.com/office/powerpoint/2010/main" val="37345663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8092DB7-384D-4FAB-8B7C-1709E24AE246}" type="slidenum">
              <a:rPr lang="nb-NO" altLang="nb-NO" smtClean="0"/>
              <a:pPr/>
              <a:t>9</a:t>
            </a:fld>
            <a:endParaRPr lang="nb-NO" altLang="nb-NO"/>
          </a:p>
        </p:txBody>
      </p:sp>
    </p:spTree>
    <p:extLst>
      <p:ext uri="{BB962C8B-B14F-4D97-AF65-F5344CB8AC3E}">
        <p14:creationId xmlns:p14="http://schemas.microsoft.com/office/powerpoint/2010/main" val="130341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t>
            </a:r>
            <a:r>
              <a:rPr lang="nb-NO" baseline="0" dirty="0" smtClean="0"/>
              <a:t> </a:t>
            </a:r>
            <a:r>
              <a:rPr lang="nb-NO" dirty="0" smtClean="0"/>
              <a:t>Problemet med OECDs handlingsplan: I dag blir et selskap betraktet som en enkeltstående enhet og skattet deretter. Men dette gir lite mening hvis selskapet er del av et konsern som har virksomhet i 150 land eller mer. Løsningen ligger i å ta utgangspunkt i konsernets samlede fortjeneste, ikke de enkelte lands fortjeneste adskilt som i dag. Dette overskuddet fordeles så til de enkelte land etter hvor stor reell verdiskaping som faktisk skjer der.</a:t>
            </a:r>
          </a:p>
          <a:p>
            <a:r>
              <a:rPr lang="nb-NO" dirty="0" smtClean="0"/>
              <a:t>*</a:t>
            </a:r>
            <a:r>
              <a:rPr lang="nb-NO" baseline="0" dirty="0" smtClean="0"/>
              <a:t> </a:t>
            </a:r>
            <a:r>
              <a:rPr lang="nb-NO" dirty="0" smtClean="0"/>
              <a:t>Problemet med at G20s </a:t>
            </a:r>
            <a:r>
              <a:rPr lang="nb-NO" sz="1200" dirty="0" smtClean="0"/>
              <a:t>automatiske informasjonsutveksling ikke inkluderer flere land: </a:t>
            </a:r>
            <a:r>
              <a:rPr lang="nb-NO" dirty="0" smtClean="0"/>
              <a:t>Det er en stor risiko for at små sårbare land utvikler skatteparadislignende trekk, på siden av de internasjonale prosessene.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28092DB7-384D-4FAB-8B7C-1709E24AE246}" type="slidenum">
              <a:rPr lang="nb-NO" altLang="nb-NO" smtClean="0"/>
              <a:pPr/>
              <a:t>16</a:t>
            </a:fld>
            <a:endParaRPr lang="nb-NO" altLang="nb-NO"/>
          </a:p>
        </p:txBody>
      </p:sp>
    </p:spTree>
    <p:extLst>
      <p:ext uri="{BB962C8B-B14F-4D97-AF65-F5344CB8AC3E}">
        <p14:creationId xmlns:p14="http://schemas.microsoft.com/office/powerpoint/2010/main" val="403895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8092DB7-384D-4FAB-8B7C-1709E24AE246}" type="slidenum">
              <a:rPr lang="nb-NO" altLang="nb-NO" smtClean="0"/>
              <a:pPr/>
              <a:t>21</a:t>
            </a:fld>
            <a:endParaRPr lang="nb-NO" altLang="nb-NO"/>
          </a:p>
        </p:txBody>
      </p:sp>
    </p:spTree>
    <p:extLst>
      <p:ext uri="{BB962C8B-B14F-4D97-AF65-F5344CB8AC3E}">
        <p14:creationId xmlns:p14="http://schemas.microsoft.com/office/powerpoint/2010/main" val="1428752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7891" name="Rectangle 3"/>
          <p:cNvSpPr>
            <a:spLocks noGrp="1" noChangeArrowheads="1"/>
          </p:cNvSpPr>
          <p:nvPr>
            <p:ph type="ctrTitle"/>
          </p:nvPr>
        </p:nvSpPr>
        <p:spPr>
          <a:xfrm>
            <a:off x="1403350" y="1341438"/>
            <a:ext cx="7196138" cy="1470025"/>
          </a:xfrm>
        </p:spPr>
        <p:txBody>
          <a:bodyPr/>
          <a:lstStyle>
            <a:lvl1pPr>
              <a:defRPr/>
            </a:lvl1pPr>
          </a:lstStyle>
          <a:p>
            <a:pPr lvl="0"/>
            <a:r>
              <a:rPr lang="nb-NO" altLang="nb-NO" noProof="0" smtClean="0"/>
              <a:t>Klikk for å redigere tittelstil</a:t>
            </a:r>
          </a:p>
        </p:txBody>
      </p:sp>
      <p:sp>
        <p:nvSpPr>
          <p:cNvPr id="37892" name="Rectangle 4"/>
          <p:cNvSpPr>
            <a:spLocks noGrp="1" noChangeArrowheads="1"/>
          </p:cNvSpPr>
          <p:nvPr>
            <p:ph type="subTitle" idx="1"/>
          </p:nvPr>
        </p:nvSpPr>
        <p:spPr>
          <a:xfrm>
            <a:off x="1403350" y="3213100"/>
            <a:ext cx="6400800" cy="1752600"/>
          </a:xfrm>
        </p:spPr>
        <p:txBody>
          <a:bodyPr/>
          <a:lstStyle>
            <a:lvl1pPr marL="0" indent="0" algn="ctr">
              <a:buFontTx/>
              <a:buNone/>
              <a:defRPr/>
            </a:lvl1pPr>
          </a:lstStyle>
          <a:p>
            <a:pPr lvl="0"/>
            <a:r>
              <a:rPr lang="nb-NO" altLang="nb-NO" noProof="0" smtClean="0"/>
              <a:t>Klikk for å redigere undertittelstil i malen</a:t>
            </a:r>
          </a:p>
        </p:txBody>
      </p:sp>
      <p:sp>
        <p:nvSpPr>
          <p:cNvPr id="37893" name="Line 5"/>
          <p:cNvSpPr>
            <a:spLocks noChangeShapeType="1"/>
          </p:cNvSpPr>
          <p:nvPr/>
        </p:nvSpPr>
        <p:spPr bwMode="auto">
          <a:xfrm>
            <a:off x="971550" y="2997200"/>
            <a:ext cx="763270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37895" name="Picture 7" descr="bare-prosent-gu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268413"/>
            <a:ext cx="95885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37897" name="Picture 9" descr="okonomigrafik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9350"/>
            <a:ext cx="8027988" cy="3168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205675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2588" y="274638"/>
            <a:ext cx="2087562" cy="5818187"/>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68313" y="274638"/>
            <a:ext cx="6111875" cy="5818187"/>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42061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372586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bunntekst 3"/>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1444171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68313" y="1700213"/>
            <a:ext cx="409892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00213"/>
            <a:ext cx="4100512"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379030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bunntekst 6"/>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312384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195003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118039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395705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Attac Norway, Lisbon</a:t>
            </a:r>
          </a:p>
        </p:txBody>
      </p:sp>
    </p:spTree>
    <p:extLst>
      <p:ext uri="{BB962C8B-B14F-4D97-AF65-F5344CB8AC3E}">
        <p14:creationId xmlns:p14="http://schemas.microsoft.com/office/powerpoint/2010/main" val="411389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23" name="Picture 15" descr="okonomigrafik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597400"/>
            <a:ext cx="5724525" cy="22606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bwMode="auto">
          <a:xfrm>
            <a:off x="1187450" y="274638"/>
            <a:ext cx="7499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ltLang="nb-NO" smtClean="0"/>
              <a:t>Klikk for å redigere tittelstil</a:t>
            </a:r>
          </a:p>
        </p:txBody>
      </p:sp>
      <p:sp>
        <p:nvSpPr>
          <p:cNvPr id="17411" name="Rectangle 3"/>
          <p:cNvSpPr>
            <a:spLocks noGrp="1" noChangeArrowheads="1"/>
          </p:cNvSpPr>
          <p:nvPr>
            <p:ph type="body" idx="1"/>
          </p:nvPr>
        </p:nvSpPr>
        <p:spPr bwMode="auto">
          <a:xfrm>
            <a:off x="468313" y="1700213"/>
            <a:ext cx="8351837"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1"/>
            <a:r>
              <a:rPr lang="nb-NO" altLang="nb-NO" smtClean="0"/>
              <a:t>Femte nivå</a:t>
            </a:r>
          </a:p>
        </p:txBody>
      </p:sp>
      <p:sp>
        <p:nvSpPr>
          <p:cNvPr id="17416" name="Line 8"/>
          <p:cNvSpPr>
            <a:spLocks noChangeShapeType="1"/>
          </p:cNvSpPr>
          <p:nvPr/>
        </p:nvSpPr>
        <p:spPr bwMode="auto">
          <a:xfrm>
            <a:off x="1187450" y="1557338"/>
            <a:ext cx="7489825"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7418" name="Rectangle 10"/>
          <p:cNvSpPr>
            <a:spLocks noGrp="1" noChangeArrowheads="1"/>
          </p:cNvSpPr>
          <p:nvPr>
            <p:ph type="ftr" sz="quarter" idx="3"/>
          </p:nvPr>
        </p:nvSpPr>
        <p:spPr bwMode="auto">
          <a:xfrm>
            <a:off x="468313" y="6237288"/>
            <a:ext cx="8351837" cy="254000"/>
          </a:xfrm>
          <a:prstGeom prst="rect">
            <a:avLst/>
          </a:prstGeom>
          <a:solidFill>
            <a:srgbClr val="FFFFCC">
              <a:alpha val="73000"/>
            </a:srgbClr>
          </a:solidFill>
          <a:ln w="19050">
            <a:solidFill>
              <a:srgbClr val="FFCC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000" i="1">
                <a:solidFill>
                  <a:srgbClr val="FF9900"/>
                </a:solidFill>
                <a:latin typeface="+mj-lt"/>
              </a:defRPr>
            </a:lvl1pPr>
          </a:lstStyle>
          <a:p>
            <a:r>
              <a:rPr lang="nb-NO" altLang="nb-NO"/>
              <a:t>Attac Norway, Lisbon</a:t>
            </a:r>
          </a:p>
        </p:txBody>
      </p:sp>
      <p:pic>
        <p:nvPicPr>
          <p:cNvPr id="17422" name="Picture 14" descr="bare-prosent-gu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288" y="260350"/>
            <a:ext cx="776287" cy="12239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ttac Serifenlos" pitchFamily="34" charset="0"/>
        </a:defRPr>
      </a:lvl2pPr>
      <a:lvl3pPr algn="ctr" rtl="0" eaLnBrk="1" fontAlgn="base" hangingPunct="1">
        <a:spcBef>
          <a:spcPct val="0"/>
        </a:spcBef>
        <a:spcAft>
          <a:spcPct val="0"/>
        </a:spcAft>
        <a:defRPr sz="4400">
          <a:solidFill>
            <a:schemeClr val="tx2"/>
          </a:solidFill>
          <a:latin typeface="Attac Serifenlos" pitchFamily="34" charset="0"/>
        </a:defRPr>
      </a:lvl3pPr>
      <a:lvl4pPr algn="ctr" rtl="0" eaLnBrk="1" fontAlgn="base" hangingPunct="1">
        <a:spcBef>
          <a:spcPct val="0"/>
        </a:spcBef>
        <a:spcAft>
          <a:spcPct val="0"/>
        </a:spcAft>
        <a:defRPr sz="4400">
          <a:solidFill>
            <a:schemeClr val="tx2"/>
          </a:solidFill>
          <a:latin typeface="Attac Serifenlos" pitchFamily="34" charset="0"/>
        </a:defRPr>
      </a:lvl4pPr>
      <a:lvl5pPr algn="ctr" rtl="0" eaLnBrk="1" fontAlgn="base" hangingPunct="1">
        <a:spcBef>
          <a:spcPct val="0"/>
        </a:spcBef>
        <a:spcAft>
          <a:spcPct val="0"/>
        </a:spcAft>
        <a:defRPr sz="4400">
          <a:solidFill>
            <a:schemeClr val="tx2"/>
          </a:solidFill>
          <a:latin typeface="Attac Serifenlos" pitchFamily="34" charset="0"/>
        </a:defRPr>
      </a:lvl5pPr>
      <a:lvl6pPr marL="457200" algn="ctr" rtl="0" eaLnBrk="1" fontAlgn="base" hangingPunct="1">
        <a:spcBef>
          <a:spcPct val="0"/>
        </a:spcBef>
        <a:spcAft>
          <a:spcPct val="0"/>
        </a:spcAft>
        <a:defRPr sz="4400">
          <a:solidFill>
            <a:schemeClr val="tx2"/>
          </a:solidFill>
          <a:latin typeface="Attac Serifenlos" pitchFamily="34" charset="0"/>
        </a:defRPr>
      </a:lvl6pPr>
      <a:lvl7pPr marL="914400" algn="ctr" rtl="0" eaLnBrk="1" fontAlgn="base" hangingPunct="1">
        <a:spcBef>
          <a:spcPct val="0"/>
        </a:spcBef>
        <a:spcAft>
          <a:spcPct val="0"/>
        </a:spcAft>
        <a:defRPr sz="4400">
          <a:solidFill>
            <a:schemeClr val="tx2"/>
          </a:solidFill>
          <a:latin typeface="Attac Serifenlos" pitchFamily="34" charset="0"/>
        </a:defRPr>
      </a:lvl7pPr>
      <a:lvl8pPr marL="1371600" algn="ctr" rtl="0" eaLnBrk="1" fontAlgn="base" hangingPunct="1">
        <a:spcBef>
          <a:spcPct val="0"/>
        </a:spcBef>
        <a:spcAft>
          <a:spcPct val="0"/>
        </a:spcAft>
        <a:defRPr sz="4400">
          <a:solidFill>
            <a:schemeClr val="tx2"/>
          </a:solidFill>
          <a:latin typeface="Attac Serifenlos" pitchFamily="34" charset="0"/>
        </a:defRPr>
      </a:lvl8pPr>
      <a:lvl9pPr marL="1828800" algn="ctr" rtl="0" eaLnBrk="1" fontAlgn="base" hangingPunct="1">
        <a:spcBef>
          <a:spcPct val="0"/>
        </a:spcBef>
        <a:spcAft>
          <a:spcPct val="0"/>
        </a:spcAft>
        <a:defRPr sz="4400">
          <a:solidFill>
            <a:schemeClr val="tx2"/>
          </a:solidFill>
          <a:latin typeface="Attac Serifenlo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p:txBody>
          <a:bodyPr/>
          <a:lstStyle/>
          <a:p>
            <a:r>
              <a:rPr lang="nb-NO" altLang="nb-NO" dirty="0" smtClean="0"/>
              <a:t>Attac på 1-2-3</a:t>
            </a:r>
            <a:endParaRPr lang="nb-NO" altLang="nb-NO" dirty="0"/>
          </a:p>
        </p:txBody>
      </p:sp>
      <p:sp>
        <p:nvSpPr>
          <p:cNvPr id="2061" name="Rectangle 13"/>
          <p:cNvSpPr>
            <a:spLocks noGrp="1" noChangeArrowheads="1"/>
          </p:cNvSpPr>
          <p:nvPr>
            <p:ph type="subTitle" idx="1"/>
          </p:nvPr>
        </p:nvSpPr>
        <p:spPr/>
        <p:txBody>
          <a:bodyPr/>
          <a:lstStyle/>
          <a:p>
            <a:r>
              <a:rPr lang="nb-NO" altLang="nb-NO" dirty="0" smtClean="0"/>
              <a:t>Skatteparadis</a:t>
            </a:r>
            <a:endParaRPr lang="nb-NO" altLang="nb-NO"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smtClean="0"/>
              <a:t>			Tall</a:t>
            </a:r>
            <a:endParaRPr lang="nb-NO" dirty="0"/>
          </a:p>
        </p:txBody>
      </p:sp>
      <p:sp>
        <p:nvSpPr>
          <p:cNvPr id="3" name="Plassholder for innhold 2"/>
          <p:cNvSpPr>
            <a:spLocks noGrp="1"/>
          </p:cNvSpPr>
          <p:nvPr>
            <p:ph idx="1"/>
          </p:nvPr>
        </p:nvSpPr>
        <p:spPr/>
        <p:txBody>
          <a:bodyPr/>
          <a:lstStyle/>
          <a:p>
            <a:pPr>
              <a:spcBef>
                <a:spcPts val="600"/>
              </a:spcBef>
              <a:spcAft>
                <a:spcPts val="600"/>
              </a:spcAft>
            </a:pPr>
            <a:r>
              <a:rPr lang="nb-NO" altLang="nb-NO" sz="2400" dirty="0" smtClean="0"/>
              <a:t>Virkelige </a:t>
            </a:r>
            <a:r>
              <a:rPr lang="nb-NO" altLang="nb-NO" sz="2400" dirty="0"/>
              <a:t>eksempler på internfeilprising</a:t>
            </a:r>
            <a:r>
              <a:rPr lang="nb-NO" altLang="nb-NO" sz="2400" dirty="0" smtClean="0"/>
              <a:t>:</a:t>
            </a:r>
          </a:p>
          <a:p>
            <a:pPr marL="0" indent="0">
              <a:spcBef>
                <a:spcPts val="0"/>
              </a:spcBef>
              <a:spcAft>
                <a:spcPts val="0"/>
              </a:spcAft>
              <a:buNone/>
            </a:pPr>
            <a:r>
              <a:rPr lang="nb-NO" altLang="nb-NO" sz="2400" dirty="0"/>
              <a:t>	</a:t>
            </a:r>
            <a:r>
              <a:rPr lang="nb-NO" altLang="nb-NO" sz="2400" dirty="0" smtClean="0"/>
              <a:t>- Plastbøtte </a:t>
            </a:r>
            <a:r>
              <a:rPr lang="nb-NO" altLang="nb-NO" sz="2400" dirty="0"/>
              <a:t>- $973 </a:t>
            </a:r>
          </a:p>
          <a:p>
            <a:pPr marL="0" indent="0">
              <a:spcBef>
                <a:spcPts val="0"/>
              </a:spcBef>
              <a:spcAft>
                <a:spcPts val="0"/>
              </a:spcAft>
              <a:buNone/>
            </a:pPr>
            <a:r>
              <a:rPr lang="nb-NO" altLang="nb-NO" sz="2400" dirty="0" smtClean="0"/>
              <a:t>	- Pris </a:t>
            </a:r>
            <a:r>
              <a:rPr lang="nb-NO" altLang="nb-NO" sz="2400" dirty="0"/>
              <a:t>på en rakettkaster - $52 </a:t>
            </a:r>
          </a:p>
          <a:p>
            <a:pPr marL="0" indent="0">
              <a:spcBef>
                <a:spcPts val="0"/>
              </a:spcBef>
              <a:spcAft>
                <a:spcPts val="0"/>
              </a:spcAft>
              <a:buNone/>
            </a:pPr>
            <a:r>
              <a:rPr lang="nb-NO" altLang="nb-NO" sz="2400" dirty="0"/>
              <a:t>	</a:t>
            </a:r>
            <a:r>
              <a:rPr lang="nb-NO" altLang="nb-NO" sz="2400" dirty="0" smtClean="0"/>
              <a:t>- Pris </a:t>
            </a:r>
            <a:r>
              <a:rPr lang="nb-NO" altLang="nb-NO" sz="2400" dirty="0"/>
              <a:t>på et videokamera - $13 </a:t>
            </a:r>
            <a:endParaRPr lang="nb-NO" altLang="nb-NO" sz="2400" dirty="0" smtClean="0"/>
          </a:p>
          <a:p>
            <a:pPr>
              <a:spcBef>
                <a:spcPts val="600"/>
              </a:spcBef>
              <a:spcAft>
                <a:spcPts val="600"/>
              </a:spcAft>
            </a:pPr>
            <a:r>
              <a:rPr lang="nb-NO" altLang="nb-NO" sz="2400" dirty="0" smtClean="0"/>
              <a:t>60</a:t>
            </a:r>
            <a:r>
              <a:rPr lang="nb-NO" altLang="nb-NO" sz="2400" dirty="0"/>
              <a:t>% av verdenshandelen </a:t>
            </a:r>
            <a:r>
              <a:rPr lang="nb-NO" altLang="nb-NO" sz="2400" dirty="0" smtClean="0"/>
              <a:t>skjer </a:t>
            </a:r>
            <a:r>
              <a:rPr lang="nb-NO" altLang="nb-NO" sz="2400" dirty="0"/>
              <a:t>mellom datterselskaper innen samme </a:t>
            </a:r>
            <a:r>
              <a:rPr lang="nb-NO" altLang="nb-NO" sz="2400" dirty="0" smtClean="0"/>
              <a:t>selskap.</a:t>
            </a:r>
          </a:p>
          <a:p>
            <a:pPr>
              <a:spcBef>
                <a:spcPts val="600"/>
              </a:spcBef>
              <a:spcAft>
                <a:spcPts val="600"/>
              </a:spcAft>
            </a:pPr>
            <a:r>
              <a:rPr lang="nb-NO" sz="2400" dirty="0"/>
              <a:t>130.000 mrd.kr er gjemt bort av rike personer i </a:t>
            </a:r>
            <a:r>
              <a:rPr lang="nb-NO" sz="2400" dirty="0" smtClean="0"/>
              <a:t>skatteparadis. </a:t>
            </a:r>
            <a:endParaRPr lang="nb-NO" altLang="nb-NO" sz="2400" dirty="0" smtClean="0"/>
          </a:p>
          <a:p>
            <a:pPr marL="0" indent="0">
              <a:buNone/>
            </a:pPr>
            <a:endParaRPr lang="nb-NO" altLang="nb-NO" dirty="0"/>
          </a:p>
          <a:p>
            <a:endParaRPr lang="nb-NO"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3129933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Ulovlig kapitalflukt i Sør</a:t>
            </a:r>
            <a:endParaRPr lang="nb-NO" dirty="0"/>
          </a:p>
        </p:txBody>
      </p:sp>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060848"/>
            <a:ext cx="4066032" cy="3685032"/>
          </a:xfrm>
        </p:spPr>
      </p:pic>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
        <p:nvSpPr>
          <p:cNvPr id="6" name="TekstSylinder 5"/>
          <p:cNvSpPr txBox="1"/>
          <p:nvPr/>
        </p:nvSpPr>
        <p:spPr>
          <a:xfrm>
            <a:off x="4572000" y="1916833"/>
            <a:ext cx="4392488" cy="3416320"/>
          </a:xfrm>
          <a:prstGeom prst="rect">
            <a:avLst/>
          </a:prstGeom>
          <a:noFill/>
        </p:spPr>
        <p:txBody>
          <a:bodyPr wrap="square" rtlCol="0">
            <a:spAutoFit/>
          </a:bodyPr>
          <a:lstStyle/>
          <a:p>
            <a:r>
              <a:rPr lang="nb-NO" dirty="0" smtClean="0"/>
              <a:t>Utviklingsland er mest sårbare for skatteunndragelse. </a:t>
            </a:r>
            <a:r>
              <a:rPr lang="nb-NO" dirty="0"/>
              <a:t>Hadde </a:t>
            </a:r>
            <a:r>
              <a:rPr lang="nb-NO" dirty="0" smtClean="0"/>
              <a:t>de fått </a:t>
            </a:r>
            <a:r>
              <a:rPr lang="nb-NO" dirty="0"/>
              <a:t>sine skatteinntekter, hadde de ikke vært så avhengige av </a:t>
            </a:r>
            <a:r>
              <a:rPr lang="nb-NO" dirty="0" smtClean="0"/>
              <a:t>bistand: </a:t>
            </a:r>
          </a:p>
          <a:p>
            <a:endParaRPr lang="nb-NO" dirty="0"/>
          </a:p>
          <a:p>
            <a:r>
              <a:rPr lang="nb-NO" dirty="0" smtClean="0"/>
              <a:t>- Årlig forsvinner 6 800 milliarder kr, dvs. syv ganger det norske statsbudsjettet, det meste er skatteunndragelse.</a:t>
            </a:r>
          </a:p>
          <a:p>
            <a:endParaRPr lang="nb-NO" dirty="0" smtClean="0"/>
          </a:p>
          <a:p>
            <a:r>
              <a:rPr lang="nb-NO" dirty="0" smtClean="0"/>
              <a:t>- All bistand fra de rikeste landene er på 650 milliarder i året.</a:t>
            </a:r>
          </a:p>
          <a:p>
            <a:r>
              <a:rPr lang="nb-NO" dirty="0" smtClean="0"/>
              <a:t> </a:t>
            </a:r>
            <a:endParaRPr lang="nb-NO" dirty="0"/>
          </a:p>
        </p:txBody>
      </p:sp>
    </p:spTree>
    <p:extLst>
      <p:ext uri="{BB962C8B-B14F-4D97-AF65-F5344CB8AC3E}">
        <p14:creationId xmlns:p14="http://schemas.microsoft.com/office/powerpoint/2010/main" val="220206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Lite penger igjen til velferd</a:t>
            </a:r>
            <a:endParaRPr lang="nb-NO" dirty="0"/>
          </a:p>
        </p:txBody>
      </p:sp>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916832"/>
            <a:ext cx="6279052" cy="3385442"/>
          </a:xfrm>
        </p:spPr>
      </p:pic>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25343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Skatteunndragelse i Norge</a:t>
            </a:r>
            <a:endParaRPr lang="nb-NO" dirty="0"/>
          </a:p>
        </p:txBody>
      </p:sp>
      <p:sp>
        <p:nvSpPr>
          <p:cNvPr id="3" name="Plassholder for innhold 2"/>
          <p:cNvSpPr>
            <a:spLocks noGrp="1"/>
          </p:cNvSpPr>
          <p:nvPr>
            <p:ph idx="1"/>
          </p:nvPr>
        </p:nvSpPr>
        <p:spPr/>
        <p:txBody>
          <a:bodyPr/>
          <a:lstStyle/>
          <a:p>
            <a:r>
              <a:rPr lang="nb-NO" sz="2800" dirty="0" smtClean="0"/>
              <a:t>Norge mister 30% i skatteinntekter fra multinasjonale selskaper</a:t>
            </a:r>
          </a:p>
          <a:p>
            <a:r>
              <a:rPr lang="nb-NO" sz="2800" dirty="0" smtClean="0"/>
              <a:t>Multinasjonale selskaper driver mange velferdstjenester i Norge, som sykehjem</a:t>
            </a:r>
            <a:r>
              <a:rPr lang="nb-NO" sz="2800" dirty="0"/>
              <a:t> </a:t>
            </a:r>
            <a:r>
              <a:rPr lang="nb-NO" sz="2800" dirty="0" smtClean="0"/>
              <a:t>og barnevernsinstitusjoner. Det er staten eller kommunene som betaler for disse tjenestene med våre skattepenger. Det betyr at norske skattepenger kan havne i skatteparadis. </a:t>
            </a:r>
            <a:endParaRPr lang="nb-NO" sz="2800" dirty="0"/>
          </a:p>
          <a:p>
            <a:pPr marL="0" indent="0">
              <a:buNone/>
            </a:pPr>
            <a:endParaRPr lang="nb-NO" dirty="0" smtClean="0"/>
          </a:p>
          <a:p>
            <a:endParaRPr lang="nb-NO" dirty="0" smtClean="0"/>
          </a:p>
          <a:p>
            <a:endParaRPr lang="nb-NO"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311588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sz="2400" dirty="0"/>
              <a:t>Norske omsorgsselskaper registrert i skatteparadis</a:t>
            </a:r>
            <a:endParaRPr lang="nb-NO" sz="2400" dirty="0"/>
          </a:p>
        </p:txBody>
      </p:sp>
      <p:sp>
        <p:nvSpPr>
          <p:cNvPr id="3" name="Plassholder for innhold 2"/>
          <p:cNvSpPr>
            <a:spLocks noGrp="1"/>
          </p:cNvSpPr>
          <p:nvPr>
            <p:ph idx="1"/>
          </p:nvPr>
        </p:nvSpPr>
        <p:spPr/>
        <p:txBody>
          <a:bodyPr/>
          <a:lstStyle/>
          <a:p>
            <a:pPr>
              <a:lnSpc>
                <a:spcPct val="80000"/>
              </a:lnSpc>
            </a:pPr>
            <a:r>
              <a:rPr lang="nb-NO" altLang="nb-NO" sz="1100" b="1" dirty="0" err="1"/>
              <a:t>Aleris</a:t>
            </a:r>
            <a:r>
              <a:rPr lang="nb-NO" altLang="nb-NO" sz="1100" b="1" dirty="0"/>
              <a:t> AS </a:t>
            </a:r>
            <a:r>
              <a:rPr lang="nb-NO" altLang="nb-NO" sz="1100" dirty="0"/>
              <a:t>er Norges største private helse- og omsorgsforetak. De har virksomheter innenfor sykehus og medisinske sentre, psykiatri- og barnevern, samt ulike tilbud til eldre og funksjonshemmede</a:t>
            </a:r>
            <a:r>
              <a:rPr lang="nb-NO" altLang="nb-NO" sz="1100" dirty="0" smtClean="0"/>
              <a:t>.</a:t>
            </a:r>
            <a:endParaRPr lang="nb-NO" altLang="nb-NO" sz="1100" b="1" dirty="0" smtClean="0"/>
          </a:p>
          <a:p>
            <a:pPr marL="0" indent="0">
              <a:lnSpc>
                <a:spcPct val="80000"/>
              </a:lnSpc>
              <a:buNone/>
            </a:pPr>
            <a:endParaRPr lang="nb-NO" altLang="nb-NO" sz="1100" b="1" dirty="0" smtClean="0"/>
          </a:p>
          <a:p>
            <a:pPr>
              <a:lnSpc>
                <a:spcPct val="80000"/>
              </a:lnSpc>
            </a:pPr>
            <a:r>
              <a:rPr lang="nb-NO" altLang="nb-NO" sz="1100" b="1" dirty="0" smtClean="0"/>
              <a:t>Adecco </a:t>
            </a:r>
            <a:r>
              <a:rPr lang="nb-NO" altLang="nb-NO" sz="1100" b="1" dirty="0"/>
              <a:t>Helse AS </a:t>
            </a:r>
            <a:r>
              <a:rPr lang="nb-NO" altLang="nb-NO" sz="1100" dirty="0"/>
              <a:t>er førsteleverandør av vikartjenester til alle sykehus i Norge. I tillegg drifter selskapet flere sykehjem. Adecco Helse AS er et datterselskap av Adecco Norge AS, som gjennom Holdingselskapet Olsten Norway AS er </a:t>
            </a:r>
            <a:r>
              <a:rPr lang="nb-NO" altLang="nb-NO" sz="1100" dirty="0" err="1"/>
              <a:t>fulleid</a:t>
            </a:r>
            <a:r>
              <a:rPr lang="nb-NO" altLang="nb-NO" sz="1100" dirty="0"/>
              <a:t> av det internasjonale Adecco S.A, som er registrert i Sveits.</a:t>
            </a:r>
            <a:endParaRPr lang="nb-NO" altLang="nb-NO" sz="1100" b="1" dirty="0"/>
          </a:p>
          <a:p>
            <a:pPr>
              <a:lnSpc>
                <a:spcPct val="80000"/>
              </a:lnSpc>
            </a:pPr>
            <a:endParaRPr lang="nb-NO" altLang="nb-NO" sz="1100" b="1" dirty="0"/>
          </a:p>
          <a:p>
            <a:pPr>
              <a:lnSpc>
                <a:spcPct val="80000"/>
              </a:lnSpc>
            </a:pPr>
            <a:r>
              <a:rPr lang="nb-NO" altLang="nb-NO" sz="1100" b="1" dirty="0" err="1"/>
              <a:t>Attendo</a:t>
            </a:r>
            <a:r>
              <a:rPr lang="nb-NO" altLang="nb-NO" sz="1100" b="1" dirty="0"/>
              <a:t> Care AS</a:t>
            </a:r>
            <a:r>
              <a:rPr lang="nb-NO" altLang="nb-NO" sz="1100" dirty="0"/>
              <a:t>, som eies av svenske Industri Kapital og internasjonale </a:t>
            </a:r>
            <a:r>
              <a:rPr lang="nb-NO" altLang="nb-NO" sz="1100" dirty="0" err="1"/>
              <a:t>Bridgepoint</a:t>
            </a:r>
            <a:r>
              <a:rPr lang="nb-NO" altLang="nb-NO" sz="1100" dirty="0"/>
              <a:t>, drifter to sykehjem, leverer hjemmetjenester og driver et bo- og behandlingshjem.</a:t>
            </a:r>
            <a:endParaRPr lang="nb-NO" altLang="nb-NO" sz="1100" b="1" dirty="0"/>
          </a:p>
          <a:p>
            <a:pPr>
              <a:lnSpc>
                <a:spcPct val="80000"/>
              </a:lnSpc>
            </a:pPr>
            <a:endParaRPr lang="nb-NO" altLang="nb-NO" sz="1100" b="1" dirty="0"/>
          </a:p>
          <a:p>
            <a:pPr>
              <a:lnSpc>
                <a:spcPct val="80000"/>
              </a:lnSpc>
            </a:pPr>
            <a:r>
              <a:rPr lang="nb-NO" altLang="nb-NO" sz="1100" b="1" dirty="0" err="1"/>
              <a:t>Capio</a:t>
            </a:r>
            <a:r>
              <a:rPr lang="nb-NO" altLang="nb-NO" sz="1100" b="1" dirty="0"/>
              <a:t> Omsorg AS</a:t>
            </a:r>
            <a:r>
              <a:rPr lang="nb-NO" altLang="nb-NO" sz="1100" dirty="0"/>
              <a:t>, som er eid av svenske Nordic Capital og britiske </a:t>
            </a:r>
            <a:r>
              <a:rPr lang="nb-NO" altLang="nb-NO" sz="1100" dirty="0" err="1"/>
              <a:t>Apex</a:t>
            </a:r>
            <a:r>
              <a:rPr lang="nb-NO" altLang="nb-NO" sz="1100" dirty="0"/>
              <a:t>, og har sitt moderselskap i Luxemburg, driver sykehus, medisinske sentre, behandling av spiseforstyrrelser, røntgentjenester og laboratoriemedisin i Norge.</a:t>
            </a:r>
            <a:endParaRPr lang="nb-NO" altLang="nb-NO" sz="1100" b="1" dirty="0"/>
          </a:p>
          <a:p>
            <a:pPr>
              <a:lnSpc>
                <a:spcPct val="80000"/>
              </a:lnSpc>
            </a:pPr>
            <a:endParaRPr lang="nb-NO" altLang="nb-NO" sz="1100" b="1" dirty="0"/>
          </a:p>
          <a:p>
            <a:pPr>
              <a:lnSpc>
                <a:spcPct val="80000"/>
              </a:lnSpc>
            </a:pPr>
            <a:r>
              <a:rPr lang="nb-NO" altLang="nb-NO" sz="1100" b="1" dirty="0" err="1"/>
              <a:t>Carema</a:t>
            </a:r>
            <a:r>
              <a:rPr lang="nb-NO" altLang="nb-NO" sz="1100" b="1" dirty="0"/>
              <a:t> Omsorg Norge AS</a:t>
            </a:r>
            <a:r>
              <a:rPr lang="nb-NO" altLang="nb-NO" sz="1100" dirty="0"/>
              <a:t>, som eies av det britiske investeringsselskapet 3i, er stor leverandør av hjemmehjelpstjenester og driver omsorgssenter.</a:t>
            </a:r>
            <a:endParaRPr lang="nb-NO" altLang="nb-NO" sz="1100" b="1" dirty="0"/>
          </a:p>
          <a:p>
            <a:pPr>
              <a:lnSpc>
                <a:spcPct val="80000"/>
              </a:lnSpc>
            </a:pPr>
            <a:endParaRPr lang="nb-NO" altLang="nb-NO" sz="1100" b="1" dirty="0"/>
          </a:p>
          <a:p>
            <a:pPr>
              <a:lnSpc>
                <a:spcPct val="80000"/>
              </a:lnSpc>
            </a:pPr>
            <a:r>
              <a:rPr lang="nb-NO" altLang="nb-NO" sz="1100" b="1" dirty="0" err="1"/>
              <a:t>Espira</a:t>
            </a:r>
            <a:r>
              <a:rPr lang="nb-NO" altLang="nb-NO" sz="1100" b="1" dirty="0"/>
              <a:t> AS</a:t>
            </a:r>
            <a:r>
              <a:rPr lang="nb-NO" altLang="nb-NO" sz="1100" dirty="0"/>
              <a:t> sin største eier er det finske investeringsselskapet </a:t>
            </a:r>
            <a:r>
              <a:rPr lang="nb-NO" altLang="nb-NO" sz="1100" dirty="0" err="1"/>
              <a:t>Capman</a:t>
            </a:r>
            <a:r>
              <a:rPr lang="nb-NO" altLang="nb-NO" sz="1100" dirty="0"/>
              <a:t> </a:t>
            </a:r>
            <a:r>
              <a:rPr lang="nb-NO" altLang="nb-NO" sz="1100" dirty="0" err="1"/>
              <a:t>Buyout</a:t>
            </a:r>
            <a:r>
              <a:rPr lang="nb-NO" altLang="nb-NO" sz="1100" dirty="0"/>
              <a:t> </a:t>
            </a:r>
            <a:r>
              <a:rPr lang="nb-NO" altLang="nb-NO" sz="1100" dirty="0" err="1"/>
              <a:t>Viii</a:t>
            </a:r>
            <a:r>
              <a:rPr lang="nb-NO" altLang="nb-NO" sz="1100" dirty="0"/>
              <a:t> Fund Alp, som er registrert på Guernsey. </a:t>
            </a:r>
            <a:r>
              <a:rPr lang="nb-NO" altLang="nb-NO" sz="1100" dirty="0" err="1"/>
              <a:t>Espira</a:t>
            </a:r>
            <a:r>
              <a:rPr lang="nb-NO" altLang="nb-NO" sz="1100" dirty="0"/>
              <a:t> driver 69 barnehager i Norge.</a:t>
            </a:r>
            <a:endParaRPr lang="nb-NO" altLang="nb-NO" sz="1100" b="1" dirty="0"/>
          </a:p>
          <a:p>
            <a:pPr>
              <a:lnSpc>
                <a:spcPct val="80000"/>
              </a:lnSpc>
            </a:pPr>
            <a:endParaRPr lang="nb-NO" altLang="nb-NO" sz="1100" b="1" dirty="0"/>
          </a:p>
          <a:p>
            <a:pPr>
              <a:lnSpc>
                <a:spcPct val="80000"/>
              </a:lnSpc>
            </a:pPr>
            <a:r>
              <a:rPr lang="nb-NO" altLang="nb-NO" sz="1100" b="1" dirty="0"/>
              <a:t>Norlandia Omsorg AS</a:t>
            </a:r>
            <a:r>
              <a:rPr lang="nb-NO" altLang="nb-NO" sz="1100" dirty="0"/>
              <a:t>, som eies 44,95 prosent av nordiske </a:t>
            </a:r>
            <a:r>
              <a:rPr lang="nb-NO" altLang="nb-NO" sz="1100" dirty="0" err="1"/>
              <a:t>Fsn</a:t>
            </a:r>
            <a:r>
              <a:rPr lang="nb-NO" altLang="nb-NO" sz="1100" dirty="0"/>
              <a:t> Capital Limited </a:t>
            </a:r>
            <a:r>
              <a:rPr lang="nb-NO" altLang="nb-NO" sz="1100" dirty="0" err="1"/>
              <a:t>Partnership</a:t>
            </a:r>
            <a:r>
              <a:rPr lang="nb-NO" altLang="nb-NO" sz="1100" dirty="0"/>
              <a:t>, registrert på Jersey, er Norges største leverandør av omsorgstjenester. Norlandia driver flere sykehjem, samt sykehushoteller og personlig assistanse.</a:t>
            </a:r>
            <a:endParaRPr lang="nb-NO" altLang="nb-NO" sz="1100" b="1" dirty="0"/>
          </a:p>
          <a:p>
            <a:pPr>
              <a:lnSpc>
                <a:spcPct val="80000"/>
              </a:lnSpc>
            </a:pPr>
            <a:endParaRPr lang="nb-NO" altLang="nb-NO" sz="1100" b="1" dirty="0"/>
          </a:p>
          <a:p>
            <a:pPr>
              <a:lnSpc>
                <a:spcPct val="80000"/>
              </a:lnSpc>
            </a:pPr>
            <a:r>
              <a:rPr lang="nb-NO" altLang="nb-NO" sz="1100" b="1" dirty="0" err="1"/>
              <a:t>Teres</a:t>
            </a:r>
            <a:r>
              <a:rPr lang="nb-NO" altLang="nb-NO" sz="1100" b="1" dirty="0"/>
              <a:t> Medical Group </a:t>
            </a:r>
            <a:r>
              <a:rPr lang="nb-NO" altLang="nb-NO" sz="1100" dirty="0"/>
              <a:t>er Norges største sammenslutning av private sykehus og kirurgiske klinikker. Største eier, med 46 prosent, er FSN Capital Limited </a:t>
            </a:r>
            <a:r>
              <a:rPr lang="nb-NO" altLang="nb-NO" sz="1100" dirty="0" err="1"/>
              <a:t>Partnership</a:t>
            </a:r>
            <a:r>
              <a:rPr lang="nb-NO" altLang="nb-NO" sz="1100" dirty="0"/>
              <a:t> II, </a:t>
            </a:r>
            <a:r>
              <a:rPr lang="nb-NO" altLang="nb-NO" sz="1100" dirty="0" err="1"/>
              <a:t>registert</a:t>
            </a:r>
            <a:r>
              <a:rPr lang="nb-NO" altLang="nb-NO" sz="1100" dirty="0"/>
              <a:t> på Jersey. </a:t>
            </a:r>
          </a:p>
          <a:p>
            <a:pPr>
              <a:lnSpc>
                <a:spcPct val="80000"/>
              </a:lnSpc>
              <a:buFontTx/>
              <a:buNone/>
            </a:pPr>
            <a:endParaRPr lang="nb-NO" altLang="nb-NO" sz="1100" dirty="0"/>
          </a:p>
          <a:p>
            <a:pPr>
              <a:lnSpc>
                <a:spcPct val="80000"/>
              </a:lnSpc>
              <a:buFontTx/>
              <a:buNone/>
            </a:pPr>
            <a:endParaRPr lang="nb-NO" altLang="nb-NO" sz="1100" dirty="0"/>
          </a:p>
          <a:p>
            <a:pPr>
              <a:lnSpc>
                <a:spcPct val="80000"/>
              </a:lnSpc>
              <a:buFontTx/>
              <a:buNone/>
            </a:pPr>
            <a:r>
              <a:rPr lang="nb-NO" altLang="nb-NO" sz="1100" dirty="0" smtClean="0"/>
              <a:t>	</a:t>
            </a:r>
            <a:r>
              <a:rPr lang="nb-NO" altLang="nb-NO" sz="1100" b="1" dirty="0" smtClean="0"/>
              <a:t>Kilder</a:t>
            </a:r>
            <a:r>
              <a:rPr lang="nb-NO" altLang="nb-NO" sz="1100" b="1" dirty="0"/>
              <a:t>: Bedriftssøk på www.proff.no, selskapenes hjemmesider i perioden mai-juli 2010</a:t>
            </a:r>
          </a:p>
          <a:p>
            <a:endParaRPr lang="nb-NO" sz="1200"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136660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b="1" dirty="0"/>
              <a:t>Land-for-land-rapportering – LFLR</a:t>
            </a:r>
            <a:endParaRPr lang="nb-NO" sz="3200" dirty="0"/>
          </a:p>
        </p:txBody>
      </p:sp>
      <p:sp>
        <p:nvSpPr>
          <p:cNvPr id="3" name="Plassholder for innhold 2"/>
          <p:cNvSpPr>
            <a:spLocks noGrp="1"/>
          </p:cNvSpPr>
          <p:nvPr>
            <p:ph idx="1"/>
          </p:nvPr>
        </p:nvSpPr>
        <p:spPr/>
        <p:txBody>
          <a:bodyPr/>
          <a:lstStyle/>
          <a:p>
            <a:pPr marL="0" indent="0">
              <a:buNone/>
            </a:pPr>
            <a:r>
              <a:rPr lang="nb-NO" sz="1800" dirty="0" smtClean="0"/>
              <a:t>En </a:t>
            </a:r>
            <a:r>
              <a:rPr lang="nb-NO" sz="1800" dirty="0"/>
              <a:t>rapporteringsstandard som innebærer at selskaper, for hvert land de opererer </a:t>
            </a:r>
            <a:r>
              <a:rPr lang="nb-NO" sz="1800" dirty="0" smtClean="0"/>
              <a:t>i, viser </a:t>
            </a:r>
            <a:r>
              <a:rPr lang="nb-NO" sz="1800" dirty="0"/>
              <a:t>inntekter, utgifter, fortjeneste, skatt og antall ansatte. </a:t>
            </a:r>
            <a:endParaRPr lang="nb-NO" sz="1800" dirty="0" smtClean="0"/>
          </a:p>
          <a:p>
            <a:pPr marL="0" indent="0">
              <a:buNone/>
            </a:pPr>
            <a:endParaRPr lang="nb-NO" sz="1800" dirty="0" smtClean="0"/>
          </a:p>
          <a:p>
            <a:pPr marL="0" indent="0">
              <a:buNone/>
            </a:pPr>
            <a:r>
              <a:rPr lang="nb-NO" sz="1800" dirty="0" smtClean="0"/>
              <a:t>Dagens </a:t>
            </a:r>
            <a:r>
              <a:rPr lang="nb-NO" sz="1800" dirty="0"/>
              <a:t>gjeldende rapporteringsstandard innebærer </a:t>
            </a:r>
            <a:r>
              <a:rPr lang="nb-NO" sz="1800" dirty="0" smtClean="0"/>
              <a:t>at </a:t>
            </a:r>
            <a:r>
              <a:rPr lang="nb-NO" sz="1800" dirty="0"/>
              <a:t>selskaper kun trenger å vise tall på aggregert nivå, for eksempel ett samlet tall for alle land i Afrika og Asia. </a:t>
            </a:r>
            <a:endParaRPr lang="nb-NO" sz="1800" dirty="0" smtClean="0"/>
          </a:p>
          <a:p>
            <a:pPr marL="0" indent="0">
              <a:buNone/>
            </a:pPr>
            <a:endParaRPr lang="nb-NO" sz="1800" dirty="0"/>
          </a:p>
          <a:p>
            <a:pPr marL="0" indent="0">
              <a:buNone/>
            </a:pPr>
            <a:r>
              <a:rPr lang="nb-NO" sz="1800" dirty="0" smtClean="0"/>
              <a:t>Multinasjonale </a:t>
            </a:r>
            <a:r>
              <a:rPr lang="nb-NO" sz="1800" dirty="0"/>
              <a:t>selskap flytter overskudd mellom land, ofte via skatteparadiser, for å redusere skatt. </a:t>
            </a:r>
            <a:r>
              <a:rPr lang="nb-NO" sz="1800" dirty="0" smtClean="0"/>
              <a:t>Land-for-land-rapportering </a:t>
            </a:r>
            <a:r>
              <a:rPr lang="nb-NO" sz="1800" dirty="0"/>
              <a:t>vil synliggjøre slik flytting av overskudd og dermed gjøre det lettere å oppdage skattejuks.</a:t>
            </a:r>
          </a:p>
          <a:p>
            <a:endParaRPr lang="nb-NO"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504" y="4469200"/>
            <a:ext cx="2014960" cy="172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15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Internasjonale prosesser</a:t>
            </a:r>
            <a:endParaRPr lang="nb-NO" dirty="0"/>
          </a:p>
        </p:txBody>
      </p:sp>
      <p:sp>
        <p:nvSpPr>
          <p:cNvPr id="3" name="Plassholder for innhold 2"/>
          <p:cNvSpPr>
            <a:spLocks noGrp="1"/>
          </p:cNvSpPr>
          <p:nvPr>
            <p:ph idx="1"/>
          </p:nvPr>
        </p:nvSpPr>
        <p:spPr/>
        <p:txBody>
          <a:bodyPr/>
          <a:lstStyle/>
          <a:p>
            <a:r>
              <a:rPr lang="nb-NO" sz="1600" b="1" dirty="0" smtClean="0"/>
              <a:t>OECD: </a:t>
            </a:r>
            <a:r>
              <a:rPr lang="nb-NO" sz="1600" dirty="0" smtClean="0"/>
              <a:t>La frem handlingsplan </a:t>
            </a:r>
            <a:r>
              <a:rPr lang="nb-NO" sz="1600" dirty="0"/>
              <a:t>mot global </a:t>
            </a:r>
            <a:r>
              <a:rPr lang="nb-NO" sz="1600" dirty="0" smtClean="0"/>
              <a:t>skattetriksing </a:t>
            </a:r>
            <a:r>
              <a:rPr lang="nb-NO" sz="1600" dirty="0"/>
              <a:t>sommeren </a:t>
            </a:r>
            <a:r>
              <a:rPr lang="nb-NO" sz="1600" dirty="0" smtClean="0"/>
              <a:t>2013, </a:t>
            </a:r>
            <a:r>
              <a:rPr lang="nb-NO" sz="1600" dirty="0" smtClean="0"/>
              <a:t>som </a:t>
            </a:r>
            <a:r>
              <a:rPr lang="nb-NO" sz="1600" dirty="0"/>
              <a:t>åpner </a:t>
            </a:r>
            <a:r>
              <a:rPr lang="nb-NO" sz="1600" dirty="0" smtClean="0"/>
              <a:t>for </a:t>
            </a:r>
            <a:r>
              <a:rPr lang="nb-NO" sz="1600" dirty="0"/>
              <a:t>å lage en mal for globale konsoliderte regnskap. Et slikt regnskap vil vise hvor mye et selskap tjener og skatter globalt, og er en forutsetning for å bruke en enhetlig </a:t>
            </a:r>
            <a:r>
              <a:rPr lang="nb-NO" sz="1600" dirty="0" smtClean="0"/>
              <a:t>skatteleggingsmetode. </a:t>
            </a:r>
            <a:r>
              <a:rPr lang="nb-NO" sz="1600" i="1" dirty="0" smtClean="0"/>
              <a:t>Men </a:t>
            </a:r>
            <a:r>
              <a:rPr lang="nb-NO" sz="1600" i="1" dirty="0"/>
              <a:t>da </a:t>
            </a:r>
            <a:r>
              <a:rPr lang="nb-NO" sz="1600" i="1" dirty="0" smtClean="0"/>
              <a:t>bør </a:t>
            </a:r>
            <a:r>
              <a:rPr lang="nb-NO" sz="1600" i="1" dirty="0"/>
              <a:t>tallene også brytes ned land-for-land</a:t>
            </a:r>
            <a:r>
              <a:rPr lang="nb-NO" sz="1600" dirty="0" smtClean="0"/>
              <a:t>.</a:t>
            </a:r>
          </a:p>
          <a:p>
            <a:endParaRPr lang="nb-NO" sz="1600" dirty="0" smtClean="0"/>
          </a:p>
          <a:p>
            <a:r>
              <a:rPr lang="nb-NO" sz="1600" b="1" dirty="0"/>
              <a:t>G20:</a:t>
            </a:r>
            <a:r>
              <a:rPr lang="nb-NO" sz="1600" dirty="0"/>
              <a:t> Vil ha automatisk informasjonsutveksling innen 2015. Støtter OECD sitt forslag om en «virkelig global modell for multilateral og bilateral automatisk utveksling av informasjon». Skjer dette, vil det være mulig for alle land å få oversikt over egne innbyggere og selskaper som har plassert penger i skatteparadis. </a:t>
            </a:r>
            <a:r>
              <a:rPr lang="nb-NO" sz="1600" i="1" dirty="0"/>
              <a:t>Dette skal imidlertid bare på plass mellom G20-landene i første omgang, noe som gjør at vi nok er langt unna en «virkelig global» utveksling av informasjon.</a:t>
            </a:r>
          </a:p>
          <a:p>
            <a:endParaRPr lang="nb-NO" sz="1600" b="1"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342519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Nasjonale prosesser</a:t>
            </a:r>
            <a:endParaRPr lang="nb-NO" dirty="0"/>
          </a:p>
        </p:txBody>
      </p:sp>
      <p:sp>
        <p:nvSpPr>
          <p:cNvPr id="3" name="Plassholder for innhold 2"/>
          <p:cNvSpPr>
            <a:spLocks noGrp="1"/>
          </p:cNvSpPr>
          <p:nvPr>
            <p:ph idx="1"/>
          </p:nvPr>
        </p:nvSpPr>
        <p:spPr/>
        <p:txBody>
          <a:bodyPr/>
          <a:lstStyle/>
          <a:p>
            <a:pPr>
              <a:spcBef>
                <a:spcPts val="600"/>
              </a:spcBef>
              <a:spcAft>
                <a:spcPts val="600"/>
              </a:spcAft>
            </a:pPr>
            <a:r>
              <a:rPr lang="nb-NO" altLang="nb-NO" sz="1800" dirty="0"/>
              <a:t>Skatteparadis ble satt på agendaen med </a:t>
            </a:r>
            <a:r>
              <a:rPr lang="nb-NO" altLang="nb-NO" sz="1800" b="1" dirty="0"/>
              <a:t>NOU 2009: 19</a:t>
            </a:r>
            <a:r>
              <a:rPr lang="nb-NO" altLang="nb-NO" sz="1800" dirty="0"/>
              <a:t> Skatteparadis og utvikling</a:t>
            </a:r>
            <a:r>
              <a:rPr lang="nb-NO" altLang="nb-NO" sz="1800" dirty="0" smtClean="0"/>
              <a:t>.</a:t>
            </a:r>
            <a:endParaRPr lang="nb-NO" altLang="nb-NO" sz="1800" dirty="0"/>
          </a:p>
          <a:p>
            <a:pPr>
              <a:spcBef>
                <a:spcPts val="600"/>
              </a:spcBef>
              <a:spcAft>
                <a:spcPts val="600"/>
              </a:spcAft>
            </a:pPr>
            <a:r>
              <a:rPr lang="nb-NO" sz="1800" b="1" dirty="0" smtClean="0"/>
              <a:t>Finansdepartementet </a:t>
            </a:r>
            <a:r>
              <a:rPr lang="nb-NO" sz="1800" b="1" dirty="0" smtClean="0"/>
              <a:t>foreslo </a:t>
            </a:r>
            <a:r>
              <a:rPr lang="nb-NO" sz="1800" b="1" dirty="0"/>
              <a:t>i ny høring </a:t>
            </a:r>
            <a:r>
              <a:rPr lang="nb-NO" sz="1800" b="1" dirty="0" smtClean="0"/>
              <a:t>om </a:t>
            </a:r>
            <a:r>
              <a:rPr lang="nb-NO" sz="1800" b="1" dirty="0"/>
              <a:t>LFLR</a:t>
            </a:r>
            <a:r>
              <a:rPr lang="nb-NO" sz="1800" b="1" dirty="0" smtClean="0"/>
              <a:t> </a:t>
            </a:r>
            <a:r>
              <a:rPr lang="nb-NO" sz="1800" b="1" dirty="0"/>
              <a:t>i </a:t>
            </a:r>
            <a:r>
              <a:rPr lang="nb-NO" sz="1800" b="1" dirty="0" smtClean="0"/>
              <a:t>Norge</a:t>
            </a:r>
            <a:r>
              <a:rPr lang="nb-NO" sz="1800" dirty="0"/>
              <a:t> </a:t>
            </a:r>
            <a:r>
              <a:rPr lang="nb-NO" sz="1800" b="1" dirty="0" smtClean="0"/>
              <a:t>sommer 2013: </a:t>
            </a:r>
            <a:r>
              <a:rPr lang="nb-NO" sz="1800" dirty="0" smtClean="0"/>
              <a:t>Forslaget går ut </a:t>
            </a:r>
            <a:r>
              <a:rPr lang="nb-NO" sz="1800" dirty="0" smtClean="0"/>
              <a:t>på at </a:t>
            </a:r>
            <a:r>
              <a:rPr lang="nb-NO" sz="1800" dirty="0"/>
              <a:t>s</a:t>
            </a:r>
            <a:r>
              <a:rPr lang="nb-NO" sz="1800" dirty="0" smtClean="0"/>
              <a:t>elskaper </a:t>
            </a:r>
            <a:r>
              <a:rPr lang="nb-NO" sz="1800" dirty="0" smtClean="0"/>
              <a:t>må </a:t>
            </a:r>
            <a:r>
              <a:rPr lang="nb-NO" sz="1800" dirty="0"/>
              <a:t>vise informasjon som salgsinntekter, produksjonsvolum og antall ansatte. </a:t>
            </a:r>
            <a:r>
              <a:rPr lang="nb-NO" sz="1800" dirty="0" smtClean="0"/>
              <a:t>Dette </a:t>
            </a:r>
            <a:r>
              <a:rPr lang="nb-NO" sz="1800" dirty="0"/>
              <a:t>vil gjøre det mulig å se om skatten selskapet betaler, er rimelig i forhold til virksomheten som drives. En norsk innføring vil sette en ny standard for åpenhet i selskaper internasjonalt. Det vil gjøre det lettere å følge pengestrømmene og holde selskaper </a:t>
            </a:r>
            <a:r>
              <a:rPr lang="nb-NO" sz="1800" dirty="0" smtClean="0"/>
              <a:t>ansvarlige. </a:t>
            </a:r>
          </a:p>
          <a:p>
            <a:pPr>
              <a:spcBef>
                <a:spcPts val="600"/>
              </a:spcBef>
              <a:spcAft>
                <a:spcPts val="600"/>
              </a:spcAft>
            </a:pPr>
            <a:r>
              <a:rPr lang="nb-NO" sz="1800" dirty="0" smtClean="0"/>
              <a:t>Men forslaget </a:t>
            </a:r>
            <a:r>
              <a:rPr lang="nb-NO" sz="1800" dirty="0"/>
              <a:t>har imidlertid en stor svakhet, </a:t>
            </a:r>
            <a:r>
              <a:rPr lang="nb-NO" sz="1800" dirty="0" smtClean="0"/>
              <a:t>den </a:t>
            </a:r>
            <a:r>
              <a:rPr lang="nb-NO" sz="1800" dirty="0"/>
              <a:t>begrenser seg til </a:t>
            </a:r>
            <a:r>
              <a:rPr lang="nb-NO" sz="1800" b="1" dirty="0"/>
              <a:t>kun to bransjer: utvinningsindustrien og skogdrift</a:t>
            </a:r>
          </a:p>
          <a:p>
            <a:pPr>
              <a:lnSpc>
                <a:spcPct val="90000"/>
              </a:lnSpc>
            </a:pPr>
            <a:endParaRPr lang="nb-NO" sz="2400" dirty="0"/>
          </a:p>
          <a:p>
            <a:pPr>
              <a:lnSpc>
                <a:spcPct val="90000"/>
              </a:lnSpc>
            </a:pPr>
            <a:endParaRPr lang="nb-NO" altLang="nb-NO" sz="2400" dirty="0" smtClean="0"/>
          </a:p>
          <a:p>
            <a:pPr>
              <a:lnSpc>
                <a:spcPct val="90000"/>
              </a:lnSpc>
            </a:pPr>
            <a:endParaRPr lang="nb-NO" altLang="nb-NO" sz="2400" dirty="0" smtClean="0"/>
          </a:p>
          <a:p>
            <a:pPr>
              <a:lnSpc>
                <a:spcPct val="90000"/>
              </a:lnSpc>
            </a:pPr>
            <a:endParaRPr lang="nb-NO" altLang="nb-NO" sz="2400" dirty="0"/>
          </a:p>
          <a:p>
            <a:endParaRPr lang="nb-NO"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291366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b="1" dirty="0" smtClean="0"/>
              <a:t>«Vil </a:t>
            </a:r>
            <a:r>
              <a:rPr lang="nb-NO" sz="2000" b="1" dirty="0"/>
              <a:t>bremse skatteparadiser, men bare for to </a:t>
            </a:r>
            <a:r>
              <a:rPr lang="nb-NO" sz="2000" b="1" dirty="0" smtClean="0"/>
              <a:t>bransjer»</a:t>
            </a:r>
            <a:endParaRPr lang="nb-NO" sz="2000" b="1" dirty="0"/>
          </a:p>
        </p:txBody>
      </p:sp>
      <p:sp>
        <p:nvSpPr>
          <p:cNvPr id="3" name="Plassholder for innhold 2"/>
          <p:cNvSpPr>
            <a:spLocks noGrp="1"/>
          </p:cNvSpPr>
          <p:nvPr>
            <p:ph idx="1"/>
          </p:nvPr>
        </p:nvSpPr>
        <p:spPr/>
        <p:txBody>
          <a:bodyPr/>
          <a:lstStyle/>
          <a:p>
            <a:pPr marL="0" indent="0">
              <a:buNone/>
            </a:pPr>
            <a:r>
              <a:rPr lang="nb-NO" sz="2000" dirty="0" smtClean="0"/>
              <a:t>«Det </a:t>
            </a:r>
            <a:r>
              <a:rPr lang="nb-NO" sz="2000" dirty="0"/>
              <a:t>er ingen grunn til at denne rapporteringsstandarden ikke skal gjelde alle sektorer, i hvert fall ikke når vi ser de siste årenes skattefluktskandaler i selskaper som Amazon, Google og </a:t>
            </a:r>
            <a:r>
              <a:rPr lang="nb-NO" sz="2000" dirty="0" smtClean="0"/>
              <a:t>Starbucks, </a:t>
            </a:r>
            <a:r>
              <a:rPr lang="nb-NO" sz="2000" dirty="0"/>
              <a:t>sier Pryneid Hansen i </a:t>
            </a:r>
            <a:r>
              <a:rPr lang="nb-NO" sz="2000" dirty="0" smtClean="0"/>
              <a:t>Attac».</a:t>
            </a:r>
          </a:p>
          <a:p>
            <a:pPr>
              <a:buFontTx/>
              <a:buChar char="-"/>
            </a:pPr>
            <a:endParaRPr lang="nb-NO" sz="2000" dirty="0" smtClean="0"/>
          </a:p>
          <a:p>
            <a:pPr marL="0" indent="0">
              <a:buNone/>
            </a:pPr>
            <a:r>
              <a:rPr lang="nb-NO" sz="2000" dirty="0" smtClean="0"/>
              <a:t>«Problemene </a:t>
            </a:r>
            <a:r>
              <a:rPr lang="nb-NO" sz="2000" dirty="0"/>
              <a:t>vi vil til livs er størst i utvinningsindustrien, derfor ønsker vi å få på plass en rapporteringsordning i disse bransjene først, sier </a:t>
            </a:r>
            <a:r>
              <a:rPr lang="nb-NO" sz="2000" dirty="0" smtClean="0"/>
              <a:t>statssekretær </a:t>
            </a:r>
            <a:r>
              <a:rPr lang="nb-NO" sz="2000" dirty="0"/>
              <a:t>Roger </a:t>
            </a:r>
            <a:r>
              <a:rPr lang="nb-NO" sz="2000" dirty="0" err="1"/>
              <a:t>Schjerva</a:t>
            </a:r>
            <a:r>
              <a:rPr lang="nb-NO" sz="2000" dirty="0"/>
              <a:t> i </a:t>
            </a:r>
            <a:r>
              <a:rPr lang="nb-NO" sz="2000" dirty="0" smtClean="0"/>
              <a:t>Finansdepartementet».</a:t>
            </a:r>
          </a:p>
          <a:p>
            <a:pPr marL="0" indent="0">
              <a:buNone/>
            </a:pPr>
            <a:endParaRPr lang="nb-NO" sz="2000" dirty="0"/>
          </a:p>
          <a:p>
            <a:pPr marL="0" indent="0">
              <a:buNone/>
            </a:pPr>
            <a:endParaRPr lang="nb-NO" sz="2000" dirty="0" smtClean="0"/>
          </a:p>
          <a:p>
            <a:pPr marL="0" indent="0">
              <a:buNone/>
            </a:pPr>
            <a:endParaRPr lang="nb-NO" sz="2000" dirty="0"/>
          </a:p>
          <a:p>
            <a:pPr marL="0" indent="0">
              <a:buNone/>
            </a:pPr>
            <a:endParaRPr lang="nb-NO" sz="1200" dirty="0" smtClean="0"/>
          </a:p>
          <a:p>
            <a:pPr marL="0" indent="0">
              <a:buNone/>
            </a:pPr>
            <a:r>
              <a:rPr lang="nb-NO" sz="1400" b="1" dirty="0" smtClean="0"/>
              <a:t>Kilde</a:t>
            </a:r>
            <a:r>
              <a:rPr lang="nb-NO" sz="1400" b="1" dirty="0"/>
              <a:t>: http://www.aftenposten.no/okonomi/Vil-bremse-skatteparadiser_-men-bare-for-to-bransjer-7259683.html#.UkmgA1PsVas</a:t>
            </a:r>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36834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smtClean="0"/>
              <a:t/>
            </a:r>
            <a:br>
              <a:rPr lang="nb-NO" altLang="nb-NO" dirty="0" smtClean="0"/>
            </a:br>
            <a:r>
              <a:rPr lang="nb-NO" altLang="nb-NO" dirty="0" smtClean="0"/>
              <a:t>På </a:t>
            </a:r>
            <a:r>
              <a:rPr lang="nb-NO" altLang="nb-NO" dirty="0"/>
              <a:t>tide med press nedenfra</a:t>
            </a:r>
            <a:br>
              <a:rPr lang="nb-NO" altLang="nb-NO" dirty="0"/>
            </a:br>
            <a:endParaRPr lang="nb-NO" dirty="0"/>
          </a:p>
        </p:txBody>
      </p:sp>
      <p:sp>
        <p:nvSpPr>
          <p:cNvPr id="3" name="Plassholder for innhold 2"/>
          <p:cNvSpPr>
            <a:spLocks noGrp="1"/>
          </p:cNvSpPr>
          <p:nvPr>
            <p:ph idx="1"/>
          </p:nvPr>
        </p:nvSpPr>
        <p:spPr/>
        <p:txBody>
          <a:bodyPr/>
          <a:lstStyle/>
          <a:p>
            <a:pPr marL="0" indent="0">
              <a:buNone/>
            </a:pPr>
            <a:r>
              <a:rPr lang="nb-NO" altLang="nb-NO" sz="2800" dirty="0">
                <a:latin typeface="+mj-lt"/>
              </a:rPr>
              <a:t>Horten </a:t>
            </a:r>
            <a:r>
              <a:rPr lang="nb-NO" altLang="nb-NO" sz="2800" dirty="0" smtClean="0">
                <a:latin typeface="+mj-lt"/>
              </a:rPr>
              <a:t>kommune</a:t>
            </a:r>
          </a:p>
          <a:p>
            <a:pPr marL="0" indent="0">
              <a:buNone/>
            </a:pPr>
            <a:r>
              <a:rPr lang="nb-NO" altLang="nb-NO" sz="2800" dirty="0"/>
              <a:t>Kongsberg kommune</a:t>
            </a:r>
          </a:p>
          <a:p>
            <a:pPr marL="0" indent="0">
              <a:buNone/>
            </a:pPr>
            <a:r>
              <a:rPr lang="nb-NO" altLang="nb-NO" sz="2800" dirty="0" smtClean="0">
                <a:latin typeface="+mj-lt"/>
              </a:rPr>
              <a:t>Lillehammer </a:t>
            </a:r>
            <a:r>
              <a:rPr lang="nb-NO" altLang="nb-NO" sz="2800" dirty="0">
                <a:latin typeface="+mj-lt"/>
              </a:rPr>
              <a:t>kommune</a:t>
            </a:r>
          </a:p>
          <a:p>
            <a:pPr marL="0" indent="0">
              <a:buNone/>
            </a:pPr>
            <a:r>
              <a:rPr lang="nb-NO" altLang="nb-NO" sz="2800" dirty="0">
                <a:latin typeface="+mj-lt"/>
              </a:rPr>
              <a:t>Nesodden kommune</a:t>
            </a:r>
          </a:p>
          <a:p>
            <a:pPr marL="0" indent="0">
              <a:buNone/>
            </a:pPr>
            <a:r>
              <a:rPr lang="nb-NO" altLang="nb-NO" sz="2800" dirty="0" smtClean="0">
                <a:latin typeface="+mj-lt"/>
              </a:rPr>
              <a:t>Sør-Trøndelag fylkeskommune</a:t>
            </a:r>
          </a:p>
          <a:p>
            <a:pPr marL="0" indent="0">
              <a:buNone/>
            </a:pPr>
            <a:r>
              <a:rPr lang="nb-NO" altLang="nb-NO" sz="2800" dirty="0"/>
              <a:t>Ulstein kommune</a:t>
            </a:r>
          </a:p>
          <a:p>
            <a:pPr marL="0" indent="0">
              <a:buNone/>
            </a:pPr>
            <a:r>
              <a:rPr lang="nb-NO" altLang="nb-NO" sz="2800" dirty="0" smtClean="0">
                <a:latin typeface="+mj-lt"/>
              </a:rPr>
              <a:t>Universitetet </a:t>
            </a:r>
            <a:r>
              <a:rPr lang="nb-NO" altLang="nb-NO" sz="2800" dirty="0">
                <a:latin typeface="+mj-lt"/>
              </a:rPr>
              <a:t>for Miljø- og Biovitenskap på Ås</a:t>
            </a:r>
          </a:p>
          <a:p>
            <a:endParaRPr lang="nb-NO" dirty="0"/>
          </a:p>
        </p:txBody>
      </p:sp>
      <p:sp>
        <p:nvSpPr>
          <p:cNvPr id="4" name="Plassholder for bunntekst 3"/>
          <p:cNvSpPr>
            <a:spLocks noGrp="1"/>
          </p:cNvSpPr>
          <p:nvPr>
            <p:ph type="ftr" sz="quarter" idx="10"/>
          </p:nvPr>
        </p:nvSpPr>
        <p:spPr/>
        <p:txBody>
          <a:bodyPr/>
          <a:lstStyle/>
          <a:p>
            <a:r>
              <a:rPr lang="nb-NO" altLang="nb-NO" smtClean="0"/>
              <a:t>Attac Norway, Lisbon</a:t>
            </a:r>
            <a:endParaRPr lang="nb-NO" altLang="nb-NO"/>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772816"/>
            <a:ext cx="2695575" cy="2695575"/>
          </a:xfrm>
          <a:prstGeom prst="rect">
            <a:avLst/>
          </a:prstGeom>
        </p:spPr>
      </p:pic>
    </p:spTree>
    <p:extLst>
      <p:ext uri="{BB962C8B-B14F-4D97-AF65-F5344CB8AC3E}">
        <p14:creationId xmlns:p14="http://schemas.microsoft.com/office/powerpoint/2010/main" val="66934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dirty="0"/>
              <a:t>Attac </a:t>
            </a:r>
            <a:r>
              <a:rPr lang="nb-NO" altLang="nb-NO" dirty="0" smtClean="0"/>
              <a:t>Norge</a:t>
            </a:r>
            <a:endParaRPr lang="nb-NO" altLang="nb-NO" dirty="0"/>
          </a:p>
        </p:txBody>
      </p:sp>
      <p:sp>
        <p:nvSpPr>
          <p:cNvPr id="44034" name="Rectangle 2"/>
          <p:cNvSpPr>
            <a:spLocks noGrp="1" noChangeArrowheads="1"/>
          </p:cNvSpPr>
          <p:nvPr>
            <p:ph type="title"/>
          </p:nvPr>
        </p:nvSpPr>
        <p:spPr/>
        <p:txBody>
          <a:bodyPr/>
          <a:lstStyle/>
          <a:p>
            <a:r>
              <a:rPr lang="nb-NO" altLang="nb-NO" dirty="0" smtClean="0"/>
              <a:t>Hva er Attac?</a:t>
            </a:r>
            <a:endParaRPr lang="nb-NO" altLang="nb-NO" dirty="0"/>
          </a:p>
        </p:txBody>
      </p:sp>
      <p:sp>
        <p:nvSpPr>
          <p:cNvPr id="44035" name="Rectangle 3"/>
          <p:cNvSpPr>
            <a:spLocks noGrp="1" noChangeArrowheads="1"/>
          </p:cNvSpPr>
          <p:nvPr>
            <p:ph type="body" idx="1"/>
          </p:nvPr>
        </p:nvSpPr>
        <p:spPr/>
        <p:txBody>
          <a:bodyPr/>
          <a:lstStyle/>
          <a:p>
            <a:pPr>
              <a:spcBef>
                <a:spcPts val="600"/>
              </a:spcBef>
              <a:spcAft>
                <a:spcPts val="600"/>
              </a:spcAft>
            </a:pPr>
            <a:r>
              <a:rPr lang="nb-NO" altLang="nb-NO" sz="2800" dirty="0">
                <a:solidFill>
                  <a:schemeClr val="tx2"/>
                </a:solidFill>
                <a:latin typeface="+mj-lt"/>
                <a:ea typeface="+mj-ea"/>
                <a:cs typeface="+mj-cs"/>
              </a:rPr>
              <a:t>Demokratisk medlemsorganisasjon</a:t>
            </a:r>
          </a:p>
          <a:p>
            <a:pPr>
              <a:spcBef>
                <a:spcPts val="600"/>
              </a:spcBef>
              <a:spcAft>
                <a:spcPts val="600"/>
              </a:spcAft>
            </a:pPr>
            <a:r>
              <a:rPr lang="nb-NO" altLang="nb-NO" sz="2800" dirty="0">
                <a:solidFill>
                  <a:schemeClr val="tx2"/>
                </a:solidFill>
                <a:latin typeface="+mj-lt"/>
                <a:ea typeface="+mj-ea"/>
                <a:cs typeface="+mj-cs"/>
              </a:rPr>
              <a:t>Fins i over 30 land, i alle verdensdeler</a:t>
            </a:r>
          </a:p>
          <a:p>
            <a:pPr>
              <a:spcBef>
                <a:spcPts val="600"/>
              </a:spcBef>
              <a:spcAft>
                <a:spcPts val="600"/>
              </a:spcAft>
            </a:pPr>
            <a:r>
              <a:rPr lang="nb-NO" sz="2800" dirty="0">
                <a:solidFill>
                  <a:schemeClr val="tx2"/>
                </a:solidFill>
                <a:latin typeface="+mj-lt"/>
                <a:ea typeface="+mj-ea"/>
                <a:cs typeface="+mj-cs"/>
              </a:rPr>
              <a:t>Nettverk for demokratisk regulering av finansmarkedene - </a:t>
            </a:r>
            <a:r>
              <a:rPr lang="fr-FR" sz="2800" b="1" dirty="0">
                <a:solidFill>
                  <a:srgbClr val="F67B00"/>
                </a:solidFill>
                <a:latin typeface="+mj-lt"/>
                <a:ea typeface="+mj-ea"/>
                <a:cs typeface="+mj-cs"/>
              </a:rPr>
              <a:t>A</a:t>
            </a:r>
            <a:r>
              <a:rPr lang="fr-FR" sz="2800" dirty="0">
                <a:solidFill>
                  <a:schemeClr val="tx2"/>
                </a:solidFill>
                <a:latin typeface="+mj-lt"/>
                <a:ea typeface="+mj-ea"/>
                <a:cs typeface="+mj-cs"/>
              </a:rPr>
              <a:t>ssociation pour une </a:t>
            </a:r>
            <a:r>
              <a:rPr lang="fr-FR" sz="2800" b="1" dirty="0">
                <a:solidFill>
                  <a:srgbClr val="F67B00"/>
                </a:solidFill>
                <a:latin typeface="+mj-lt"/>
                <a:ea typeface="+mj-ea"/>
                <a:cs typeface="+mj-cs"/>
              </a:rPr>
              <a:t>T</a:t>
            </a:r>
            <a:r>
              <a:rPr lang="fr-FR" sz="2800" dirty="0">
                <a:solidFill>
                  <a:schemeClr val="tx2"/>
                </a:solidFill>
                <a:latin typeface="+mj-lt"/>
                <a:ea typeface="+mj-ea"/>
                <a:cs typeface="+mj-cs"/>
              </a:rPr>
              <a:t>axation des </a:t>
            </a:r>
            <a:r>
              <a:rPr lang="fr-FR" sz="2800" b="1" dirty="0">
                <a:solidFill>
                  <a:srgbClr val="F67B00"/>
                </a:solidFill>
                <a:latin typeface="+mj-lt"/>
                <a:ea typeface="+mj-ea"/>
                <a:cs typeface="+mj-cs"/>
              </a:rPr>
              <a:t>T</a:t>
            </a:r>
            <a:r>
              <a:rPr lang="fr-FR" sz="2800" dirty="0">
                <a:solidFill>
                  <a:schemeClr val="tx2"/>
                </a:solidFill>
                <a:latin typeface="+mj-lt"/>
                <a:ea typeface="+mj-ea"/>
                <a:cs typeface="+mj-cs"/>
              </a:rPr>
              <a:t>ransactions financières pour l’</a:t>
            </a:r>
            <a:r>
              <a:rPr lang="fr-FR" sz="2800" b="1" dirty="0">
                <a:solidFill>
                  <a:srgbClr val="F67B00"/>
                </a:solidFill>
                <a:latin typeface="+mj-lt"/>
                <a:ea typeface="+mj-ea"/>
                <a:cs typeface="+mj-cs"/>
              </a:rPr>
              <a:t>A</a:t>
            </a:r>
            <a:r>
              <a:rPr lang="fr-FR" sz="2800" dirty="0">
                <a:solidFill>
                  <a:schemeClr val="tx2"/>
                </a:solidFill>
                <a:latin typeface="+mj-lt"/>
                <a:ea typeface="+mj-ea"/>
                <a:cs typeface="+mj-cs"/>
              </a:rPr>
              <a:t>ide aux </a:t>
            </a:r>
            <a:r>
              <a:rPr lang="fr-FR" sz="2800" b="1" dirty="0">
                <a:solidFill>
                  <a:srgbClr val="F67B00"/>
                </a:solidFill>
                <a:latin typeface="+mj-lt"/>
                <a:ea typeface="+mj-ea"/>
                <a:cs typeface="+mj-cs"/>
              </a:rPr>
              <a:t>C</a:t>
            </a:r>
            <a:r>
              <a:rPr lang="fr-FR" sz="2800" dirty="0">
                <a:solidFill>
                  <a:schemeClr val="tx2"/>
                </a:solidFill>
                <a:latin typeface="+mj-lt"/>
                <a:ea typeface="+mj-ea"/>
                <a:cs typeface="+mj-cs"/>
              </a:rPr>
              <a:t>itoyens.</a:t>
            </a:r>
            <a:endParaRPr lang="nb-NO" sz="2800" dirty="0">
              <a:solidFill>
                <a:schemeClr val="tx2"/>
              </a:solidFill>
              <a:latin typeface="+mj-lt"/>
              <a:ea typeface="+mj-ea"/>
              <a:cs typeface="+mj-cs"/>
            </a:endParaRPr>
          </a:p>
          <a:p>
            <a:endParaRPr lang="nb-NO" altLang="nb-N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b="1" dirty="0" smtClean="0"/>
              <a:t/>
            </a:r>
            <a:br>
              <a:rPr lang="nb-NO" sz="3600" b="1" dirty="0" smtClean="0"/>
            </a:br>
            <a:r>
              <a:rPr lang="nb-NO" sz="3600" b="1" dirty="0" smtClean="0"/>
              <a:t>Hva </a:t>
            </a:r>
            <a:r>
              <a:rPr lang="nb-NO" sz="3600" b="1" dirty="0"/>
              <a:t>er en skatteparadisfri sone?</a:t>
            </a:r>
            <a:r>
              <a:rPr lang="nb-NO" b="1" dirty="0"/>
              <a:t/>
            </a:r>
            <a:br>
              <a:rPr lang="nb-NO" b="1" dirty="0"/>
            </a:br>
            <a:endParaRPr lang="nb-NO" dirty="0"/>
          </a:p>
        </p:txBody>
      </p:sp>
      <p:sp>
        <p:nvSpPr>
          <p:cNvPr id="3" name="Plassholder for innhold 2"/>
          <p:cNvSpPr>
            <a:spLocks noGrp="1"/>
          </p:cNvSpPr>
          <p:nvPr>
            <p:ph idx="1"/>
          </p:nvPr>
        </p:nvSpPr>
        <p:spPr/>
        <p:txBody>
          <a:bodyPr/>
          <a:lstStyle/>
          <a:p>
            <a:pPr marL="0" indent="0">
              <a:buNone/>
            </a:pPr>
            <a:endParaRPr lang="nb-NO" sz="1600" dirty="0" smtClean="0"/>
          </a:p>
          <a:p>
            <a:pPr marL="0" indent="0">
              <a:buNone/>
            </a:pPr>
            <a:endParaRPr lang="nb-NO" sz="1800" dirty="0" smtClean="0">
              <a:solidFill>
                <a:schemeClr val="tx2"/>
              </a:solidFill>
              <a:latin typeface="+mj-lt"/>
              <a:ea typeface="+mj-ea"/>
              <a:cs typeface="+mj-cs"/>
            </a:endParaRPr>
          </a:p>
          <a:p>
            <a:pPr marL="0" indent="0">
              <a:buNone/>
            </a:pPr>
            <a:endParaRPr lang="nb-NO" sz="1800" dirty="0">
              <a:solidFill>
                <a:schemeClr val="tx2"/>
              </a:solidFill>
              <a:latin typeface="+mj-lt"/>
              <a:ea typeface="+mj-ea"/>
              <a:cs typeface="+mj-cs"/>
            </a:endParaRPr>
          </a:p>
          <a:p>
            <a:endParaRPr lang="nb-NO"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pic>
        <p:nvPicPr>
          <p:cNvPr id="6" name="Plassholder for innhold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rot="21344771">
            <a:off x="214214" y="1947317"/>
            <a:ext cx="2263528" cy="226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6"/>
          <p:cNvSpPr/>
          <p:nvPr/>
        </p:nvSpPr>
        <p:spPr>
          <a:xfrm>
            <a:off x="2457501" y="1916832"/>
            <a:ext cx="5995688" cy="3693319"/>
          </a:xfrm>
          <a:prstGeom prst="rect">
            <a:avLst/>
          </a:prstGeom>
        </p:spPr>
        <p:txBody>
          <a:bodyPr wrap="square">
            <a:spAutoFit/>
          </a:bodyPr>
          <a:lstStyle/>
          <a:p>
            <a:r>
              <a:rPr lang="nb-NO" dirty="0"/>
              <a:t>I en skatteparadisfri sone har man tatt et klart standpunkt til skatteparadisenes skadelige virkning og tatt avstand fra bruk av skatteparadis. </a:t>
            </a:r>
            <a:endParaRPr lang="nb-NO" dirty="0" smtClean="0"/>
          </a:p>
          <a:p>
            <a:endParaRPr lang="nb-NO" dirty="0"/>
          </a:p>
          <a:p>
            <a:r>
              <a:rPr lang="nb-NO" dirty="0" smtClean="0"/>
              <a:t>En </a:t>
            </a:r>
            <a:r>
              <a:rPr lang="nb-NO" dirty="0"/>
              <a:t>skatteparadisfri sone kan være en kommune, et universitet eller en annen institusjon. I kommunen kan man ta avstand fra skatteparadis gjennom å vedta en politisk erklæring i kommunestyret eller gjennom kommunens etiske regelverk. </a:t>
            </a:r>
            <a:endParaRPr lang="nb-NO" dirty="0" smtClean="0"/>
          </a:p>
          <a:p>
            <a:endParaRPr lang="nb-NO" dirty="0"/>
          </a:p>
          <a:p>
            <a:r>
              <a:rPr lang="nb-NO" dirty="0" smtClean="0"/>
              <a:t>Vil </a:t>
            </a:r>
            <a:r>
              <a:rPr lang="nb-NO" dirty="0"/>
              <a:t>man gå lengre kan man kreve åpenhet fra sine leverandører, eller man kan kreve at leverandørene ikke har tilknytning til skatteparadis i sin </a:t>
            </a:r>
            <a:r>
              <a:rPr lang="nb-NO" dirty="0" smtClean="0"/>
              <a:t>innkjøpspolitikk.</a:t>
            </a:r>
            <a:endParaRPr lang="nb-NO" dirty="0"/>
          </a:p>
        </p:txBody>
      </p:sp>
    </p:spTree>
    <p:extLst>
      <p:ext uri="{BB962C8B-B14F-4D97-AF65-F5344CB8AC3E}">
        <p14:creationId xmlns:p14="http://schemas.microsoft.com/office/powerpoint/2010/main" val="2446823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
            </a:r>
            <a:br>
              <a:rPr lang="nb-NO" b="1" dirty="0" smtClean="0"/>
            </a:br>
            <a:r>
              <a:rPr lang="nb-NO" b="1" dirty="0" smtClean="0"/>
              <a:t>Start </a:t>
            </a:r>
            <a:r>
              <a:rPr lang="nb-NO" b="1" dirty="0"/>
              <a:t>en lokal kampanje</a:t>
            </a:r>
            <a:br>
              <a:rPr lang="nb-NO" b="1" dirty="0"/>
            </a:br>
            <a:endParaRPr lang="nb-NO" dirty="0"/>
          </a:p>
        </p:txBody>
      </p:sp>
      <p:sp>
        <p:nvSpPr>
          <p:cNvPr id="3" name="Plassholder for innhold 2"/>
          <p:cNvSpPr>
            <a:spLocks noGrp="1"/>
          </p:cNvSpPr>
          <p:nvPr>
            <p:ph idx="1"/>
          </p:nvPr>
        </p:nvSpPr>
        <p:spPr/>
        <p:txBody>
          <a:bodyPr/>
          <a:lstStyle/>
          <a:p>
            <a:pPr>
              <a:spcBef>
                <a:spcPts val="600"/>
              </a:spcBef>
              <a:spcAft>
                <a:spcPts val="600"/>
              </a:spcAft>
            </a:pPr>
            <a:r>
              <a:rPr lang="nb-NO" sz="1800" b="1" dirty="0"/>
              <a:t>Finn </a:t>
            </a:r>
            <a:r>
              <a:rPr lang="nb-NO" sz="1800" b="1" dirty="0" smtClean="0"/>
              <a:t>allierte: </a:t>
            </a:r>
            <a:r>
              <a:rPr lang="nb-NO" sz="1800" dirty="0" smtClean="0"/>
              <a:t>Start </a:t>
            </a:r>
            <a:r>
              <a:rPr lang="nb-NO" sz="1800" dirty="0"/>
              <a:t>med å finne ut om dere har lokalavdelinger av de assosierte medlemmene i Attac </a:t>
            </a:r>
            <a:r>
              <a:rPr lang="nb-NO" sz="1800" dirty="0" smtClean="0"/>
              <a:t>Norge og </a:t>
            </a:r>
            <a:r>
              <a:rPr lang="nb-NO" sz="1800" dirty="0" err="1"/>
              <a:t>Tax</a:t>
            </a:r>
            <a:r>
              <a:rPr lang="nb-NO" sz="1800" dirty="0"/>
              <a:t> </a:t>
            </a:r>
            <a:r>
              <a:rPr lang="nb-NO" sz="1800" dirty="0" err="1"/>
              <a:t>Justice</a:t>
            </a:r>
            <a:r>
              <a:rPr lang="nb-NO" sz="1800" dirty="0"/>
              <a:t> Network Norge. Fagforeninger og sivilsamfunn er ofte naturlige allierte. Fag- og autoritetspersoner i lokalmiljøet støtter saken er </a:t>
            </a:r>
            <a:r>
              <a:rPr lang="nb-NO" sz="1800" dirty="0" smtClean="0"/>
              <a:t>også </a:t>
            </a:r>
            <a:r>
              <a:rPr lang="nb-NO" sz="1800" dirty="0"/>
              <a:t>en god </a:t>
            </a:r>
            <a:r>
              <a:rPr lang="nb-NO" sz="1800" dirty="0" smtClean="0"/>
              <a:t>ressurs.</a:t>
            </a:r>
            <a:endParaRPr lang="nb-NO" sz="1800" b="1" dirty="0" smtClean="0"/>
          </a:p>
          <a:p>
            <a:pPr>
              <a:spcBef>
                <a:spcPts val="600"/>
              </a:spcBef>
              <a:spcAft>
                <a:spcPts val="600"/>
              </a:spcAft>
            </a:pPr>
            <a:r>
              <a:rPr lang="nb-NO" sz="1800" b="1" dirty="0"/>
              <a:t>Arranger et åpent møte om </a:t>
            </a:r>
            <a:r>
              <a:rPr lang="nb-NO" sz="1800" b="1" dirty="0" smtClean="0"/>
              <a:t>temaet: </a:t>
            </a:r>
            <a:r>
              <a:rPr lang="nb-NO" sz="1800" dirty="0"/>
              <a:t>Et åpent møte er en bra start på en lokal kampanje. Da kan du få oppmerksomhet, og du finner flere som blir engasjert av temaet. </a:t>
            </a:r>
            <a:r>
              <a:rPr lang="nb-NO" sz="1800" dirty="0" smtClean="0"/>
              <a:t>Inviter </a:t>
            </a:r>
            <a:r>
              <a:rPr lang="nb-NO" sz="1800" dirty="0"/>
              <a:t>vennligsinnede lokale folkevalgte. Husk å si ifra til lokalavisa.</a:t>
            </a:r>
            <a:endParaRPr lang="nb-NO" sz="1800" b="1" dirty="0"/>
          </a:p>
          <a:p>
            <a:pPr>
              <a:spcBef>
                <a:spcPts val="600"/>
              </a:spcBef>
              <a:spcAft>
                <a:spcPts val="600"/>
              </a:spcAft>
            </a:pPr>
            <a:r>
              <a:rPr lang="nb-NO" sz="1800" b="1" dirty="0"/>
              <a:t>Få oppmerksomhet om </a:t>
            </a:r>
            <a:r>
              <a:rPr lang="nb-NO" sz="1800" b="1" dirty="0" smtClean="0"/>
              <a:t>saken: </a:t>
            </a:r>
            <a:r>
              <a:rPr lang="nb-NO" sz="1800" dirty="0"/>
              <a:t>Finn den lokale vinklinga. Trekk fram selskaper med tilknytting til skatteparadis som kommunen har avtale med. Kontakt lokalavisen og be de lage en sak om hva dere har </a:t>
            </a:r>
            <a:r>
              <a:rPr lang="nb-NO" sz="1800" dirty="0" smtClean="0"/>
              <a:t>funnet. Stå på stand og skriv leserinnlegg. </a:t>
            </a:r>
          </a:p>
          <a:p>
            <a:pPr marL="0" indent="0">
              <a:spcBef>
                <a:spcPts val="600"/>
              </a:spcBef>
              <a:spcAft>
                <a:spcPts val="600"/>
              </a:spcAft>
              <a:buNone/>
            </a:pPr>
            <a:endParaRPr lang="nb-NO" sz="1400" b="1" dirty="0" smtClean="0"/>
          </a:p>
          <a:p>
            <a:pPr marL="0" indent="0">
              <a:spcBef>
                <a:spcPts val="600"/>
              </a:spcBef>
              <a:spcAft>
                <a:spcPts val="600"/>
              </a:spcAft>
              <a:buNone/>
            </a:pPr>
            <a:r>
              <a:rPr lang="nb-NO" sz="1400" b="1" dirty="0" smtClean="0"/>
              <a:t>For mer </a:t>
            </a:r>
            <a:r>
              <a:rPr lang="nb-NO" sz="1400" b="1" dirty="0"/>
              <a:t>informasjon: http://skatteparadis.attac.no/skatteparadisfri/</a:t>
            </a:r>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2838212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6891" y="2204987"/>
            <a:ext cx="3207518" cy="3528270"/>
          </a:xfrm>
        </p:spPr>
      </p:pic>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
        <p:nvSpPr>
          <p:cNvPr id="9" name="Rektangel 8"/>
          <p:cNvSpPr/>
          <p:nvPr/>
        </p:nvSpPr>
        <p:spPr>
          <a:xfrm>
            <a:off x="143123" y="2780928"/>
            <a:ext cx="4572000" cy="1846659"/>
          </a:xfrm>
          <a:prstGeom prst="rect">
            <a:avLst/>
          </a:prstGeom>
        </p:spPr>
        <p:txBody>
          <a:bodyPr>
            <a:spAutoFit/>
          </a:bodyPr>
          <a:lstStyle/>
          <a:p>
            <a:r>
              <a:rPr lang="nb-NO" dirty="0"/>
              <a:t>I vår </a:t>
            </a:r>
            <a:r>
              <a:rPr lang="nb-NO" dirty="0"/>
              <a:t>kampanjeguide </a:t>
            </a:r>
            <a:r>
              <a:rPr lang="nb-NO" dirty="0"/>
              <a:t>for lokale aktivister finner du det meste du trenger for å starte en lokal kampanje. </a:t>
            </a:r>
            <a:endParaRPr lang="nb-NO" dirty="0" smtClean="0"/>
          </a:p>
          <a:p>
            <a:endParaRPr lang="nb-NO" sz="1200" dirty="0"/>
          </a:p>
          <a:p>
            <a:endParaRPr lang="nb-NO" sz="1200" b="1" dirty="0" smtClean="0"/>
          </a:p>
          <a:p>
            <a:r>
              <a:rPr lang="nb-NO" sz="1200" b="1" dirty="0" smtClean="0"/>
              <a:t>http</a:t>
            </a:r>
            <a:r>
              <a:rPr lang="nb-NO" sz="1200" b="1" dirty="0"/>
              <a:t>://skatteparadis.attac.no/wp-content/uploads/2012/09/Kampanjeguide-skatteparadisfrie-soner.pdf</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35548"/>
            <a:ext cx="6912768" cy="1298532"/>
          </a:xfrm>
          <a:prstGeom prst="rect">
            <a:avLst/>
          </a:prstGeom>
        </p:spPr>
      </p:pic>
    </p:spTree>
    <p:extLst>
      <p:ext uri="{BB962C8B-B14F-4D97-AF65-F5344CB8AC3E}">
        <p14:creationId xmlns:p14="http://schemas.microsoft.com/office/powerpoint/2010/main" val="117910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smtClean="0"/>
              <a:t>Hva kjennetegner et skatteparadis?</a:t>
            </a:r>
            <a:endParaRPr lang="nb-NO" sz="3600" dirty="0"/>
          </a:p>
        </p:txBody>
      </p:sp>
      <p:sp>
        <p:nvSpPr>
          <p:cNvPr id="3" name="Plassholder for innhold 2"/>
          <p:cNvSpPr>
            <a:spLocks noGrp="1"/>
          </p:cNvSpPr>
          <p:nvPr>
            <p:ph idx="1"/>
          </p:nvPr>
        </p:nvSpPr>
        <p:spPr/>
        <p:txBody>
          <a:bodyPr/>
          <a:lstStyle/>
          <a:p>
            <a:pPr>
              <a:spcBef>
                <a:spcPts val="600"/>
              </a:spcBef>
              <a:spcAft>
                <a:spcPts val="600"/>
              </a:spcAft>
            </a:pPr>
            <a:r>
              <a:rPr lang="nb-NO" altLang="nb-NO" sz="2800" dirty="0">
                <a:solidFill>
                  <a:schemeClr val="tx2"/>
                </a:solidFill>
                <a:latin typeface="+mj-lt"/>
                <a:ea typeface="+mj-ea"/>
                <a:cs typeface="+mj-cs"/>
              </a:rPr>
              <a:t>Ulike skatteregler for lokale innbyggere og utlendinger</a:t>
            </a:r>
          </a:p>
          <a:p>
            <a:pPr>
              <a:spcBef>
                <a:spcPts val="600"/>
              </a:spcBef>
              <a:spcAft>
                <a:spcPts val="600"/>
              </a:spcAft>
            </a:pPr>
            <a:r>
              <a:rPr lang="nb-NO" altLang="nb-NO" sz="2800" dirty="0">
                <a:solidFill>
                  <a:schemeClr val="tx2"/>
                </a:solidFill>
                <a:latin typeface="+mj-lt"/>
                <a:ea typeface="+mj-ea"/>
                <a:cs typeface="+mj-cs"/>
              </a:rPr>
              <a:t>Lav eller ingen skatt</a:t>
            </a:r>
          </a:p>
          <a:p>
            <a:pPr>
              <a:spcBef>
                <a:spcPts val="600"/>
              </a:spcBef>
              <a:spcAft>
                <a:spcPts val="600"/>
              </a:spcAft>
            </a:pPr>
            <a:r>
              <a:rPr lang="nb-NO" altLang="nb-NO" sz="2800" dirty="0">
                <a:solidFill>
                  <a:schemeClr val="tx2"/>
                </a:solidFill>
                <a:latin typeface="+mj-lt"/>
                <a:ea typeface="+mj-ea"/>
                <a:cs typeface="+mj-cs"/>
              </a:rPr>
              <a:t>Høy grad av hemmelighold</a:t>
            </a:r>
          </a:p>
          <a:p>
            <a:pPr>
              <a:spcBef>
                <a:spcPts val="600"/>
              </a:spcBef>
              <a:spcAft>
                <a:spcPts val="600"/>
              </a:spcAft>
            </a:pPr>
            <a:r>
              <a:rPr lang="nb-NO" altLang="nb-NO" sz="2800" dirty="0">
                <a:solidFill>
                  <a:schemeClr val="tx2"/>
                </a:solidFill>
                <a:latin typeface="+mj-lt"/>
                <a:ea typeface="+mj-ea"/>
                <a:cs typeface="+mj-cs"/>
              </a:rPr>
              <a:t>Enkle, raske og fleksible regler for registrering</a:t>
            </a:r>
          </a:p>
          <a:p>
            <a:endParaRPr lang="nb-NO"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106617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sp>
        <p:nvSpPr>
          <p:cNvPr id="4" name="Plassholder for bunntekst 3"/>
          <p:cNvSpPr>
            <a:spLocks noGrp="1"/>
          </p:cNvSpPr>
          <p:nvPr>
            <p:ph type="ftr" sz="quarter" idx="10"/>
          </p:nvPr>
        </p:nvSpPr>
        <p:spPr/>
        <p:txBody>
          <a:bodyPr/>
          <a:lstStyle/>
          <a:p>
            <a:r>
              <a:rPr lang="nb-NO" altLang="nb-NO" smtClean="0"/>
              <a:t>Attac Norway, Lisbon</a:t>
            </a:r>
            <a:endParaRPr lang="nb-NO" altLang="nb-NO"/>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678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54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a:t>Financial </a:t>
            </a:r>
            <a:r>
              <a:rPr lang="nb-NO" sz="3600" dirty="0" err="1"/>
              <a:t>Secrecy</a:t>
            </a:r>
            <a:r>
              <a:rPr lang="nb-NO" sz="3600" dirty="0"/>
              <a:t> Index </a:t>
            </a:r>
            <a:r>
              <a:rPr lang="nb-NO" sz="3600" dirty="0" smtClean="0"/>
              <a:t>2011</a:t>
            </a:r>
            <a:endParaRPr lang="nb-NO" sz="3600" dirty="0"/>
          </a:p>
        </p:txBody>
      </p:sp>
      <p:sp>
        <p:nvSpPr>
          <p:cNvPr id="3" name="Plassholder for innhold 2"/>
          <p:cNvSpPr>
            <a:spLocks noGrp="1"/>
          </p:cNvSpPr>
          <p:nvPr>
            <p:ph idx="1"/>
          </p:nvPr>
        </p:nvSpPr>
        <p:spPr/>
        <p:txBody>
          <a:bodyPr/>
          <a:lstStyle/>
          <a:p>
            <a:pPr marL="0" indent="0">
              <a:spcBef>
                <a:spcPct val="0"/>
              </a:spcBef>
              <a:buNone/>
            </a:pPr>
            <a:r>
              <a:rPr lang="en-US" sz="2400" dirty="0">
                <a:solidFill>
                  <a:schemeClr val="tx2"/>
                </a:solidFill>
                <a:latin typeface="+mj-lt"/>
                <a:ea typeface="+mj-ea"/>
                <a:cs typeface="+mj-cs"/>
              </a:rPr>
              <a:t>Ranking secrecy jurisdictions according to both their secrecy, and the scale of their activities:</a:t>
            </a:r>
          </a:p>
          <a:p>
            <a:pPr marL="0" indent="0">
              <a:spcBef>
                <a:spcPct val="0"/>
              </a:spcBef>
              <a:buNone/>
            </a:pPr>
            <a:endParaRPr lang="nb-NO" sz="2400" dirty="0">
              <a:solidFill>
                <a:schemeClr val="tx2"/>
              </a:solidFill>
              <a:latin typeface="+mj-lt"/>
              <a:ea typeface="+mj-ea"/>
              <a:cs typeface="+mj-cs"/>
            </a:endParaRPr>
          </a:p>
          <a:p>
            <a:pPr>
              <a:spcBef>
                <a:spcPct val="0"/>
              </a:spcBef>
            </a:pPr>
            <a:r>
              <a:rPr lang="nb-NO" sz="2400" dirty="0">
                <a:solidFill>
                  <a:schemeClr val="tx2"/>
                </a:solidFill>
                <a:latin typeface="+mj-lt"/>
                <a:ea typeface="+mj-ea"/>
                <a:cs typeface="+mj-cs"/>
              </a:rPr>
              <a:t>1 </a:t>
            </a:r>
            <a:r>
              <a:rPr lang="nb-NO" sz="2400" dirty="0" err="1">
                <a:solidFill>
                  <a:schemeClr val="tx2"/>
                </a:solidFill>
                <a:latin typeface="+mj-lt"/>
                <a:ea typeface="+mj-ea"/>
                <a:cs typeface="+mj-cs"/>
              </a:rPr>
              <a:t>Switzerland</a:t>
            </a:r>
            <a:endParaRPr lang="nb-NO" sz="2400" dirty="0">
              <a:solidFill>
                <a:schemeClr val="tx2"/>
              </a:solidFill>
              <a:latin typeface="+mj-lt"/>
              <a:ea typeface="+mj-ea"/>
              <a:cs typeface="+mj-cs"/>
            </a:endParaRPr>
          </a:p>
          <a:p>
            <a:pPr>
              <a:spcBef>
                <a:spcPct val="0"/>
              </a:spcBef>
            </a:pPr>
            <a:r>
              <a:rPr lang="nb-NO" sz="2400" dirty="0">
                <a:solidFill>
                  <a:schemeClr val="tx2"/>
                </a:solidFill>
                <a:latin typeface="+mj-lt"/>
                <a:ea typeface="+mj-ea"/>
                <a:cs typeface="+mj-cs"/>
              </a:rPr>
              <a:t>2 </a:t>
            </a:r>
            <a:r>
              <a:rPr lang="nb-NO" sz="2400" dirty="0" err="1">
                <a:solidFill>
                  <a:schemeClr val="tx2"/>
                </a:solidFill>
                <a:latin typeface="+mj-lt"/>
                <a:ea typeface="+mj-ea"/>
                <a:cs typeface="+mj-cs"/>
              </a:rPr>
              <a:t>Cayman</a:t>
            </a:r>
            <a:r>
              <a:rPr lang="nb-NO" sz="2400" dirty="0">
                <a:solidFill>
                  <a:schemeClr val="tx2"/>
                </a:solidFill>
                <a:latin typeface="+mj-lt"/>
                <a:ea typeface="+mj-ea"/>
                <a:cs typeface="+mj-cs"/>
              </a:rPr>
              <a:t> Islands</a:t>
            </a:r>
          </a:p>
          <a:p>
            <a:pPr>
              <a:spcBef>
                <a:spcPct val="0"/>
              </a:spcBef>
            </a:pPr>
            <a:r>
              <a:rPr lang="nb-NO" sz="2400" dirty="0">
                <a:solidFill>
                  <a:schemeClr val="tx2"/>
                </a:solidFill>
                <a:latin typeface="+mj-lt"/>
                <a:ea typeface="+mj-ea"/>
                <a:cs typeface="+mj-cs"/>
              </a:rPr>
              <a:t>3 Luxembourg</a:t>
            </a:r>
          </a:p>
          <a:p>
            <a:pPr>
              <a:spcBef>
                <a:spcPct val="0"/>
              </a:spcBef>
            </a:pPr>
            <a:r>
              <a:rPr lang="nb-NO" sz="2400" dirty="0">
                <a:solidFill>
                  <a:schemeClr val="tx2"/>
                </a:solidFill>
                <a:latin typeface="+mj-lt"/>
                <a:ea typeface="+mj-ea"/>
                <a:cs typeface="+mj-cs"/>
              </a:rPr>
              <a:t>4 Hong Kong</a:t>
            </a:r>
          </a:p>
          <a:p>
            <a:pPr>
              <a:spcBef>
                <a:spcPct val="0"/>
              </a:spcBef>
            </a:pPr>
            <a:r>
              <a:rPr lang="nb-NO" sz="2400" dirty="0">
                <a:solidFill>
                  <a:schemeClr val="tx2"/>
                </a:solidFill>
                <a:latin typeface="+mj-lt"/>
                <a:ea typeface="+mj-ea"/>
                <a:cs typeface="+mj-cs"/>
              </a:rPr>
              <a:t>5 USA</a:t>
            </a:r>
          </a:p>
          <a:p>
            <a:endParaRPr lang="nb-NO"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49885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Skitne penger</a:t>
            </a:r>
            <a:endParaRPr lang="nb-NO" dirty="0"/>
          </a:p>
        </p:txBody>
      </p:sp>
      <p:sp>
        <p:nvSpPr>
          <p:cNvPr id="3" name="Plassholder for innhold 2"/>
          <p:cNvSpPr>
            <a:spLocks noGrp="1"/>
          </p:cNvSpPr>
          <p:nvPr>
            <p:ph idx="1"/>
          </p:nvPr>
        </p:nvSpPr>
        <p:spPr/>
        <p:txBody>
          <a:bodyPr/>
          <a:lstStyle/>
          <a:p>
            <a:pPr>
              <a:spcBef>
                <a:spcPts val="600"/>
              </a:spcBef>
              <a:spcAft>
                <a:spcPts val="600"/>
              </a:spcAft>
            </a:pPr>
            <a:r>
              <a:rPr lang="nb-NO" sz="2000" dirty="0">
                <a:solidFill>
                  <a:schemeClr val="tx2"/>
                </a:solidFill>
                <a:latin typeface="+mj-lt"/>
                <a:ea typeface="+mj-ea"/>
                <a:cs typeface="+mj-cs"/>
              </a:rPr>
              <a:t>Utenlandske selskaper </a:t>
            </a:r>
            <a:r>
              <a:rPr lang="nb-NO" sz="2000" dirty="0" smtClean="0">
                <a:solidFill>
                  <a:schemeClr val="tx2"/>
                </a:solidFill>
                <a:latin typeface="+mj-lt"/>
                <a:ea typeface="+mj-ea"/>
                <a:cs typeface="+mj-cs"/>
              </a:rPr>
              <a:t>som er registrert i skatteparadis driver </a:t>
            </a:r>
            <a:r>
              <a:rPr lang="nb-NO" sz="2000" dirty="0">
                <a:solidFill>
                  <a:schemeClr val="tx2"/>
                </a:solidFill>
                <a:latin typeface="+mj-lt"/>
                <a:ea typeface="+mj-ea"/>
                <a:cs typeface="+mj-cs"/>
              </a:rPr>
              <a:t>ikke sin virksomhet </a:t>
            </a:r>
            <a:r>
              <a:rPr lang="nb-NO" sz="2000" dirty="0" smtClean="0">
                <a:solidFill>
                  <a:schemeClr val="tx2"/>
                </a:solidFill>
                <a:latin typeface="+mj-lt"/>
                <a:ea typeface="+mj-ea"/>
                <a:cs typeface="+mj-cs"/>
              </a:rPr>
              <a:t>der, </a:t>
            </a:r>
            <a:r>
              <a:rPr lang="nb-NO" sz="2000" dirty="0">
                <a:solidFill>
                  <a:schemeClr val="tx2"/>
                </a:solidFill>
                <a:latin typeface="+mj-lt"/>
                <a:ea typeface="+mj-ea"/>
                <a:cs typeface="+mj-cs"/>
              </a:rPr>
              <a:t>de har som oftest ingen bygninger eller ansatte på den postregistrerte adressen. </a:t>
            </a:r>
          </a:p>
          <a:p>
            <a:pPr>
              <a:spcBef>
                <a:spcPts val="600"/>
              </a:spcBef>
              <a:spcAft>
                <a:spcPts val="600"/>
              </a:spcAft>
            </a:pPr>
            <a:r>
              <a:rPr lang="nb-NO" sz="2000" dirty="0">
                <a:solidFill>
                  <a:schemeClr val="tx2"/>
                </a:solidFill>
                <a:latin typeface="+mj-lt"/>
                <a:ea typeface="+mj-ea"/>
                <a:cs typeface="+mj-cs"/>
              </a:rPr>
              <a:t>Selskapene er fritatt for å synliggjøre hvem som eier og kontrollerer virksomheten. Det er heller ikke regnskapsplikt.</a:t>
            </a:r>
          </a:p>
          <a:p>
            <a:pPr>
              <a:spcBef>
                <a:spcPts val="600"/>
              </a:spcBef>
              <a:spcAft>
                <a:spcPts val="600"/>
              </a:spcAft>
            </a:pPr>
            <a:r>
              <a:rPr lang="nb-NO" sz="2000" dirty="0">
                <a:solidFill>
                  <a:schemeClr val="tx2"/>
                </a:solidFill>
                <a:latin typeface="+mj-lt"/>
                <a:ea typeface="+mj-ea"/>
                <a:cs typeface="+mj-cs"/>
              </a:rPr>
              <a:t>Skatteparadisene er perfekt egnet til å skjule sin identitet, virksomhet, eiendeler og gjeld. De brukes til å skjule narkotikapenger, korrupsjon, </a:t>
            </a:r>
            <a:r>
              <a:rPr lang="nb-NO" sz="2000" dirty="0" err="1">
                <a:solidFill>
                  <a:schemeClr val="tx2"/>
                </a:solidFill>
                <a:latin typeface="+mj-lt"/>
                <a:ea typeface="+mj-ea"/>
                <a:cs typeface="+mj-cs"/>
              </a:rPr>
              <a:t>skattesvik</a:t>
            </a:r>
            <a:r>
              <a:rPr lang="nb-NO" sz="2000" dirty="0">
                <a:solidFill>
                  <a:schemeClr val="tx2"/>
                </a:solidFill>
                <a:latin typeface="+mj-lt"/>
                <a:ea typeface="+mj-ea"/>
                <a:cs typeface="+mj-cs"/>
              </a:rPr>
              <a:t>, bedragerier, menneskehandel, hvitvasking og ulovlig våpenhandel. </a:t>
            </a:r>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88354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Postkasseselskap</a:t>
            </a:r>
            <a:endParaRPr lang="nb-NO"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pic>
        <p:nvPicPr>
          <p:cNvPr id="5" name="Picture 4" descr="Ugland Ho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811" y="1924516"/>
            <a:ext cx="4408150" cy="294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p:cNvSpPr txBox="1"/>
          <p:nvPr/>
        </p:nvSpPr>
        <p:spPr>
          <a:xfrm>
            <a:off x="4991876" y="1916832"/>
            <a:ext cx="3888432" cy="2308324"/>
          </a:xfrm>
          <a:prstGeom prst="rect">
            <a:avLst/>
          </a:prstGeom>
          <a:noFill/>
        </p:spPr>
        <p:txBody>
          <a:bodyPr wrap="square" rtlCol="0">
            <a:spAutoFit/>
          </a:bodyPr>
          <a:lstStyle/>
          <a:p>
            <a:r>
              <a:rPr lang="nb-NO" altLang="nb-NO" dirty="0">
                <a:solidFill>
                  <a:schemeClr val="tx2"/>
                </a:solidFill>
                <a:latin typeface="+mj-lt"/>
                <a:ea typeface="+mj-ea"/>
                <a:cs typeface="+mj-cs"/>
              </a:rPr>
              <a:t>18 857 selskaper har postadresse i Ugland House på </a:t>
            </a:r>
            <a:r>
              <a:rPr lang="nb-NO" altLang="nb-NO" dirty="0" err="1">
                <a:solidFill>
                  <a:schemeClr val="tx2"/>
                </a:solidFill>
                <a:latin typeface="+mj-lt"/>
                <a:ea typeface="+mj-ea"/>
                <a:cs typeface="+mj-cs"/>
              </a:rPr>
              <a:t>Cayman</a:t>
            </a:r>
            <a:r>
              <a:rPr lang="nb-NO" altLang="nb-NO" dirty="0">
                <a:solidFill>
                  <a:schemeClr val="tx2"/>
                </a:solidFill>
                <a:latin typeface="+mj-lt"/>
                <a:ea typeface="+mj-ea"/>
                <a:cs typeface="+mj-cs"/>
              </a:rPr>
              <a:t> Islands. </a:t>
            </a:r>
            <a:endParaRPr lang="nb-NO" altLang="nb-NO" dirty="0" smtClean="0">
              <a:solidFill>
                <a:schemeClr val="tx2"/>
              </a:solidFill>
              <a:latin typeface="+mj-lt"/>
              <a:ea typeface="+mj-ea"/>
              <a:cs typeface="+mj-cs"/>
            </a:endParaRPr>
          </a:p>
          <a:p>
            <a:endParaRPr lang="nb-NO" altLang="nb-NO" dirty="0">
              <a:solidFill>
                <a:schemeClr val="tx2"/>
              </a:solidFill>
              <a:latin typeface="+mj-lt"/>
              <a:ea typeface="+mj-ea"/>
              <a:cs typeface="+mj-cs"/>
            </a:endParaRPr>
          </a:p>
          <a:p>
            <a:r>
              <a:rPr lang="nb-NO" altLang="nb-NO" dirty="0" smtClean="0">
                <a:solidFill>
                  <a:schemeClr val="tx2"/>
                </a:solidFill>
                <a:latin typeface="+mj-lt"/>
                <a:ea typeface="+mj-ea"/>
                <a:cs typeface="+mj-cs"/>
              </a:rPr>
              <a:t>”</a:t>
            </a:r>
            <a:r>
              <a:rPr lang="nb-NO" altLang="nb-NO" dirty="0">
                <a:solidFill>
                  <a:schemeClr val="tx2"/>
                </a:solidFill>
                <a:latin typeface="+mj-lt"/>
                <a:ea typeface="+mj-ea"/>
                <a:cs typeface="+mj-cs"/>
              </a:rPr>
              <a:t>Dette er enten verdens største bygning eller verdens største skattebedrageri” </a:t>
            </a:r>
            <a:r>
              <a:rPr lang="nb-NO" altLang="nb-NO" dirty="0" smtClean="0">
                <a:solidFill>
                  <a:schemeClr val="tx2"/>
                </a:solidFill>
                <a:latin typeface="+mj-lt"/>
                <a:ea typeface="+mj-ea"/>
                <a:cs typeface="+mj-cs"/>
              </a:rPr>
              <a:t>– Barack </a:t>
            </a:r>
            <a:r>
              <a:rPr lang="nb-NO" altLang="nb-NO" dirty="0">
                <a:solidFill>
                  <a:schemeClr val="tx2"/>
                </a:solidFill>
                <a:latin typeface="+mj-lt"/>
                <a:ea typeface="+mj-ea"/>
                <a:cs typeface="+mj-cs"/>
              </a:rPr>
              <a:t>Obama</a:t>
            </a:r>
          </a:p>
          <a:p>
            <a:endParaRPr lang="nb-NO" dirty="0">
              <a:latin typeface="Cambria" pitchFamily="18" charset="0"/>
            </a:endParaRPr>
          </a:p>
          <a:p>
            <a:endParaRPr lang="nb-NO" dirty="0"/>
          </a:p>
        </p:txBody>
      </p:sp>
    </p:spTree>
    <p:extLst>
      <p:ext uri="{BB962C8B-B14F-4D97-AF65-F5344CB8AC3E}">
        <p14:creationId xmlns:p14="http://schemas.microsoft.com/office/powerpoint/2010/main" val="20172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De fleste skitne penger var skattepenger</a:t>
            </a:r>
            <a:endParaRPr lang="nb-NO" sz="3200" dirty="0"/>
          </a:p>
        </p:txBody>
      </p:sp>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2132856"/>
            <a:ext cx="6116394" cy="2345384"/>
          </a:xfrm>
        </p:spPr>
      </p:pic>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162796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Internfeilprising </a:t>
            </a:r>
            <a:endParaRPr lang="nb-NO" dirty="0"/>
          </a:p>
        </p:txBody>
      </p:sp>
      <p:sp>
        <p:nvSpPr>
          <p:cNvPr id="3" name="Plassholder for innhold 2"/>
          <p:cNvSpPr>
            <a:spLocks noGrp="1"/>
          </p:cNvSpPr>
          <p:nvPr>
            <p:ph idx="1"/>
          </p:nvPr>
        </p:nvSpPr>
        <p:spPr/>
        <p:txBody>
          <a:bodyPr/>
          <a:lstStyle/>
          <a:p>
            <a:pPr>
              <a:spcBef>
                <a:spcPts val="600"/>
              </a:spcBef>
              <a:spcAft>
                <a:spcPts val="600"/>
              </a:spcAft>
            </a:pPr>
            <a:r>
              <a:rPr lang="nb-NO" altLang="nb-NO" sz="2000" dirty="0">
                <a:solidFill>
                  <a:schemeClr val="tx2"/>
                </a:solidFill>
                <a:latin typeface="+mj-lt"/>
                <a:ea typeface="+mj-ea"/>
                <a:cs typeface="+mj-cs"/>
              </a:rPr>
              <a:t>Internfeilprising er en måte å flytte profitt i et selskap.</a:t>
            </a:r>
          </a:p>
          <a:p>
            <a:pPr>
              <a:spcBef>
                <a:spcPts val="600"/>
              </a:spcBef>
              <a:spcAft>
                <a:spcPts val="600"/>
              </a:spcAft>
            </a:pPr>
            <a:r>
              <a:rPr lang="nb-NO" altLang="nb-NO" sz="2000" dirty="0">
                <a:solidFill>
                  <a:schemeClr val="tx2"/>
                </a:solidFill>
                <a:latin typeface="+mj-lt"/>
                <a:ea typeface="+mj-ea"/>
                <a:cs typeface="+mj-cs"/>
              </a:rPr>
              <a:t>Multinasjonale selskap består av et «morselskap» i et land som eier «datterselskap» i flere andre land. De ulike datterselskapene «kjøper» og «selger» varer seg imellom selv om alle selskapene har samme eier. </a:t>
            </a:r>
          </a:p>
          <a:p>
            <a:pPr>
              <a:spcBef>
                <a:spcPts val="600"/>
              </a:spcBef>
              <a:spcAft>
                <a:spcPts val="600"/>
              </a:spcAft>
            </a:pPr>
            <a:r>
              <a:rPr lang="nb-NO" sz="2000" dirty="0" smtClean="0"/>
              <a:t>Man </a:t>
            </a:r>
            <a:r>
              <a:rPr lang="nb-NO" sz="2000" dirty="0"/>
              <a:t>manipulerer prisene på handel intern i </a:t>
            </a:r>
            <a:r>
              <a:rPr lang="nb-NO" sz="2000" dirty="0" smtClean="0"/>
              <a:t>selskapet </a:t>
            </a:r>
            <a:r>
              <a:rPr lang="nb-NO" sz="2000" dirty="0"/>
              <a:t>slik at man går i underskudd der det er skatt på overskudd, og i </a:t>
            </a:r>
            <a:r>
              <a:rPr lang="nb-NO" sz="2000" dirty="0" smtClean="0"/>
              <a:t>overskudd i skatteparadisene.</a:t>
            </a:r>
            <a:r>
              <a:rPr lang="nb-NO" altLang="nb-NO" sz="2000" dirty="0"/>
              <a:t> Handelen er ikke styrt av </a:t>
            </a:r>
            <a:r>
              <a:rPr lang="nb-NO" altLang="nb-NO" sz="2000" dirty="0" smtClean="0"/>
              <a:t>markedskrefter. Ved </a:t>
            </a:r>
            <a:r>
              <a:rPr lang="nb-NO" altLang="nb-NO" sz="2000" dirty="0"/>
              <a:t>riktig prissetting brukes ”armlengdepriser</a:t>
            </a:r>
            <a:r>
              <a:rPr lang="nb-NO" altLang="nb-NO" sz="2000" dirty="0" smtClean="0"/>
              <a:t>”.</a:t>
            </a:r>
            <a:endParaRPr lang="nb-NO" altLang="nb-NO" sz="2000" dirty="0"/>
          </a:p>
          <a:p>
            <a:pPr>
              <a:spcBef>
                <a:spcPts val="600"/>
              </a:spcBef>
              <a:spcAft>
                <a:spcPts val="600"/>
              </a:spcAft>
            </a:pPr>
            <a:endParaRPr lang="nb-NO" altLang="nb-NO" sz="2400" dirty="0" smtClean="0">
              <a:solidFill>
                <a:schemeClr val="tx2"/>
              </a:solidFill>
              <a:latin typeface="+mj-lt"/>
              <a:ea typeface="+mj-ea"/>
              <a:cs typeface="+mj-cs"/>
            </a:endParaRPr>
          </a:p>
          <a:p>
            <a:endParaRPr lang="nb-NO" altLang="nb-NO" sz="2400" dirty="0">
              <a:solidFill>
                <a:schemeClr val="tx2"/>
              </a:solidFill>
              <a:latin typeface="+mj-lt"/>
              <a:ea typeface="+mj-ea"/>
              <a:cs typeface="+mj-cs"/>
            </a:endParaRPr>
          </a:p>
          <a:p>
            <a:endParaRPr lang="nb-NO" dirty="0"/>
          </a:p>
        </p:txBody>
      </p:sp>
      <p:sp>
        <p:nvSpPr>
          <p:cNvPr id="4" name="Plassholder for bunntekst 3"/>
          <p:cNvSpPr>
            <a:spLocks noGrp="1"/>
          </p:cNvSpPr>
          <p:nvPr>
            <p:ph type="ftr" sz="quarter" idx="10"/>
          </p:nvPr>
        </p:nvSpPr>
        <p:spPr/>
        <p:txBody>
          <a:bodyPr/>
          <a:lstStyle/>
          <a:p>
            <a:r>
              <a:rPr lang="nb-NO" altLang="nb-NO" dirty="0" smtClean="0"/>
              <a:t>Attac Norge</a:t>
            </a:r>
            <a:endParaRPr lang="nb-NO" altLang="nb-NO" dirty="0"/>
          </a:p>
        </p:txBody>
      </p:sp>
    </p:spTree>
    <p:extLst>
      <p:ext uri="{BB962C8B-B14F-4D97-AF65-F5344CB8AC3E}">
        <p14:creationId xmlns:p14="http://schemas.microsoft.com/office/powerpoint/2010/main" val="2361222750"/>
      </p:ext>
    </p:extLst>
  </p:cSld>
  <p:clrMapOvr>
    <a:masterClrMapping/>
  </p:clrMapOvr>
</p:sld>
</file>

<file path=ppt/theme/theme1.xml><?xml version="1.0" encoding="utf-8"?>
<a:theme xmlns:a="http://schemas.openxmlformats.org/drawingml/2006/main" name="Attac fancy presentasjon">
  <a:themeElements>
    <a:clrScheme name="Attac Oransje enke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ttac Oransje enkelt">
      <a:majorFont>
        <a:latin typeface="Attac Serifenlo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ttac Oransje enke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ttac Oransje enke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ttac Oransje enke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ttac Oransje enke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ttac Oransje enke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ttac Oransje enke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ttac Oransje enke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ttac Oransje enke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ttac Oransje enke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ttac Oransje enke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ttac Oransje enke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ttac Oransje enke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Attac fancy presentasjon</Template>
  <TotalTime>789</TotalTime>
  <Words>1553</Words>
  <Application>Microsoft Office PowerPoint</Application>
  <PresentationFormat>Skjermfremvisning (4:3)</PresentationFormat>
  <Paragraphs>149</Paragraphs>
  <Slides>22</Slides>
  <Notes>3</Notes>
  <HiddenSlides>0</HiddenSlides>
  <MMClips>0</MMClips>
  <ScaleCrop>false</ScaleCrop>
  <HeadingPairs>
    <vt:vector size="4" baseType="variant">
      <vt:variant>
        <vt:lpstr>Tema</vt:lpstr>
      </vt:variant>
      <vt:variant>
        <vt:i4>1</vt:i4>
      </vt:variant>
      <vt:variant>
        <vt:lpstr>Lysbildetitler</vt:lpstr>
      </vt:variant>
      <vt:variant>
        <vt:i4>22</vt:i4>
      </vt:variant>
    </vt:vector>
  </HeadingPairs>
  <TitlesOfParts>
    <vt:vector size="23" baseType="lpstr">
      <vt:lpstr>Attac fancy presentasjon</vt:lpstr>
      <vt:lpstr>Attac på 1-2-3</vt:lpstr>
      <vt:lpstr>Hva er Attac?</vt:lpstr>
      <vt:lpstr>Hva kjennetegner et skatteparadis?</vt:lpstr>
      <vt:lpstr>PowerPoint-presentasjon</vt:lpstr>
      <vt:lpstr>Financial Secrecy Index 2011</vt:lpstr>
      <vt:lpstr>Skitne penger</vt:lpstr>
      <vt:lpstr>Postkasseselskap</vt:lpstr>
      <vt:lpstr>De fleste skitne penger var skattepenger</vt:lpstr>
      <vt:lpstr>Internfeilprising </vt:lpstr>
      <vt:lpstr>   Tall</vt:lpstr>
      <vt:lpstr>Ulovlig kapitalflukt i Sør</vt:lpstr>
      <vt:lpstr>Lite penger igjen til velferd</vt:lpstr>
      <vt:lpstr>Skatteunndragelse i Norge</vt:lpstr>
      <vt:lpstr>Norske omsorgsselskaper registrert i skatteparadis</vt:lpstr>
      <vt:lpstr>Land-for-land-rapportering – LFLR</vt:lpstr>
      <vt:lpstr>Internasjonale prosesser</vt:lpstr>
      <vt:lpstr>Nasjonale prosesser</vt:lpstr>
      <vt:lpstr>«Vil bremse skatteparadiser, men bare for to bransjer»</vt:lpstr>
      <vt:lpstr> På tide med press nedenfra </vt:lpstr>
      <vt:lpstr> Hva er en skatteparadisfri sone? </vt:lpstr>
      <vt:lpstr> Start en lokal kampanje </vt:lpstr>
      <vt:lpstr>PowerPoint-presentasjon</vt:lpstr>
    </vt:vector>
  </TitlesOfParts>
  <Company>Solhuset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 på 1-2-3</dc:title>
  <dc:creator>Nadia Falch Bandak [Attac Norge]</dc:creator>
  <cp:lastModifiedBy>Nadia Falch Bandak [Attac Norge]</cp:lastModifiedBy>
  <cp:revision>61</cp:revision>
  <dcterms:created xsi:type="dcterms:W3CDTF">2013-09-18T12:14:50Z</dcterms:created>
  <dcterms:modified xsi:type="dcterms:W3CDTF">2013-10-01T12:59:38Z</dcterms:modified>
</cp:coreProperties>
</file>