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6"/>
  </p:notesMasterIdLst>
  <p:sldIdLst>
    <p:sldId id="256" r:id="rId2"/>
    <p:sldId id="257" r:id="rId3"/>
    <p:sldId id="265" r:id="rId4"/>
    <p:sldId id="258" r:id="rId5"/>
    <p:sldId id="266" r:id="rId6"/>
    <p:sldId id="274" r:id="rId7"/>
    <p:sldId id="275" r:id="rId8"/>
    <p:sldId id="267" r:id="rId9"/>
    <p:sldId id="269" r:id="rId10"/>
    <p:sldId id="261" r:id="rId11"/>
    <p:sldId id="263" r:id="rId12"/>
    <p:sldId id="278" r:id="rId13"/>
    <p:sldId id="276" r:id="rId14"/>
    <p:sldId id="277" r:id="rId15"/>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7300"/>
    <a:srgbClr val="FF9900"/>
    <a:srgbClr val="FFFFCC"/>
    <a:srgbClr val="FFCC00"/>
    <a:srgbClr val="F67B00"/>
    <a:srgbClr val="FF99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b-NO" altLang="nb-NO"/>
          </a:p>
        </p:txBody>
      </p:sp>
      <p:sp>
        <p:nvSpPr>
          <p:cNvPr id="460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b-NO" altLang="nb-NO"/>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b-NO" altLang="nb-NO"/>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092DB7-384D-4FAB-8B7C-1709E24AE246}" type="slidenum">
              <a:rPr lang="nb-NO" altLang="nb-NO"/>
              <a:pPr/>
              <a:t>‹#›</a:t>
            </a:fld>
            <a:endParaRPr lang="nb-NO" altLang="nb-NO"/>
          </a:p>
        </p:txBody>
      </p:sp>
    </p:spTree>
    <p:extLst>
      <p:ext uri="{BB962C8B-B14F-4D97-AF65-F5344CB8AC3E}">
        <p14:creationId xmlns:p14="http://schemas.microsoft.com/office/powerpoint/2010/main" val="37345663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smtClean="0">
                <a:solidFill>
                  <a:schemeClr val="tx1"/>
                </a:solidFill>
                <a:latin typeface="Arial" charset="0"/>
                <a:ea typeface="+mn-ea"/>
                <a:cs typeface="+mn-cs"/>
              </a:rPr>
              <a:t>REALØKONOMIEN: DEN DELEN AV ØKONOMIEN SOM DREIER SEG OM VARER OG TJENESTER, SOM I MATVARER, BILER ELLER FRISØRER.</a:t>
            </a:r>
          </a:p>
          <a:p>
            <a:r>
              <a:rPr lang="nb-NO" sz="1200" b="0" i="0" u="none" strike="noStrike" kern="1200" baseline="0" dirty="0" smtClean="0">
                <a:solidFill>
                  <a:schemeClr val="tx1"/>
                </a:solidFill>
                <a:latin typeface="Arial" charset="0"/>
                <a:ea typeface="+mn-ea"/>
                <a:cs typeface="+mn-cs"/>
              </a:rPr>
              <a:t>FINANSØKONOMIEN: DEN DELEN AV ØKONOMIEN SOM DREIER SEG OM PENGER, SOM I BANKER OG PÅ BØRSER. </a:t>
            </a:r>
          </a:p>
          <a:p>
            <a:endParaRPr lang="nb-NO" dirty="0"/>
          </a:p>
        </p:txBody>
      </p:sp>
      <p:sp>
        <p:nvSpPr>
          <p:cNvPr id="4" name="Plassholder for lysbildenummer 3"/>
          <p:cNvSpPr>
            <a:spLocks noGrp="1"/>
          </p:cNvSpPr>
          <p:nvPr>
            <p:ph type="sldNum" sz="quarter" idx="10"/>
          </p:nvPr>
        </p:nvSpPr>
        <p:spPr/>
        <p:txBody>
          <a:bodyPr/>
          <a:lstStyle/>
          <a:p>
            <a:fld id="{28092DB7-384D-4FAB-8B7C-1709E24AE246}" type="slidenum">
              <a:rPr lang="nb-NO" altLang="nb-NO" smtClean="0"/>
              <a:pPr/>
              <a:t>7</a:t>
            </a:fld>
            <a:endParaRPr lang="nb-NO" altLang="nb-NO"/>
          </a:p>
        </p:txBody>
      </p:sp>
    </p:spTree>
    <p:extLst>
      <p:ext uri="{BB962C8B-B14F-4D97-AF65-F5344CB8AC3E}">
        <p14:creationId xmlns:p14="http://schemas.microsoft.com/office/powerpoint/2010/main" val="416552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En skatt på finanstransaksjoner vil</a:t>
            </a:r>
            <a:r>
              <a:rPr lang="nb-NO" baseline="0" dirty="0" smtClean="0"/>
              <a:t> gi USA inntekter på 125 billioner pund i året</a:t>
            </a:r>
          </a:p>
          <a:p>
            <a:r>
              <a:rPr lang="nb-NO" baseline="0" dirty="0" smtClean="0"/>
              <a:t>4 billioner pund kan finansiere barneskole for alle barn i verden</a:t>
            </a:r>
          </a:p>
          <a:p>
            <a:r>
              <a:rPr lang="nb-NO" baseline="0" dirty="0" smtClean="0"/>
              <a:t>   </a:t>
            </a:r>
            <a:endParaRPr lang="nb-NO" dirty="0"/>
          </a:p>
        </p:txBody>
      </p:sp>
      <p:sp>
        <p:nvSpPr>
          <p:cNvPr id="4" name="Plassholder for lysbildenummer 3"/>
          <p:cNvSpPr>
            <a:spLocks noGrp="1"/>
          </p:cNvSpPr>
          <p:nvPr>
            <p:ph type="sldNum" sz="quarter" idx="10"/>
          </p:nvPr>
        </p:nvSpPr>
        <p:spPr/>
        <p:txBody>
          <a:bodyPr/>
          <a:lstStyle/>
          <a:p>
            <a:fld id="{28092DB7-384D-4FAB-8B7C-1709E24AE246}" type="slidenum">
              <a:rPr lang="nb-NO" altLang="nb-NO" smtClean="0"/>
              <a:pPr/>
              <a:t>10</a:t>
            </a:fld>
            <a:endParaRPr lang="nb-NO" altLang="nb-NO"/>
          </a:p>
        </p:txBody>
      </p:sp>
    </p:spTree>
    <p:extLst>
      <p:ext uri="{BB962C8B-B14F-4D97-AF65-F5344CB8AC3E}">
        <p14:creationId xmlns:p14="http://schemas.microsoft.com/office/powerpoint/2010/main" val="17265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i="1" dirty="0" smtClean="0"/>
              <a:t>Aktiva</a:t>
            </a:r>
            <a:r>
              <a:rPr lang="nb-NO" dirty="0" smtClean="0"/>
              <a:t> er et uttrykk for eiendeler i balansen som omfatter gjenstander og rettigheter med formuesverdi.</a:t>
            </a:r>
            <a:endParaRPr lang="nb-NO" dirty="0"/>
          </a:p>
        </p:txBody>
      </p:sp>
      <p:sp>
        <p:nvSpPr>
          <p:cNvPr id="4" name="Plassholder for lysbildenummer 3"/>
          <p:cNvSpPr>
            <a:spLocks noGrp="1"/>
          </p:cNvSpPr>
          <p:nvPr>
            <p:ph type="sldNum" sz="quarter" idx="10"/>
          </p:nvPr>
        </p:nvSpPr>
        <p:spPr/>
        <p:txBody>
          <a:bodyPr/>
          <a:lstStyle/>
          <a:p>
            <a:fld id="{28092DB7-384D-4FAB-8B7C-1709E24AE246}" type="slidenum">
              <a:rPr lang="nb-NO" altLang="nb-NO" smtClean="0"/>
              <a:pPr/>
              <a:t>12</a:t>
            </a:fld>
            <a:endParaRPr lang="nb-NO" altLang="nb-NO"/>
          </a:p>
        </p:txBody>
      </p:sp>
    </p:spTree>
    <p:extLst>
      <p:ext uri="{BB962C8B-B14F-4D97-AF65-F5344CB8AC3E}">
        <p14:creationId xmlns:p14="http://schemas.microsoft.com/office/powerpoint/2010/main" val="408717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37891" name="Rectangle 3"/>
          <p:cNvSpPr>
            <a:spLocks noGrp="1" noChangeArrowheads="1"/>
          </p:cNvSpPr>
          <p:nvPr>
            <p:ph type="ctrTitle"/>
          </p:nvPr>
        </p:nvSpPr>
        <p:spPr>
          <a:xfrm>
            <a:off x="1403350" y="1341438"/>
            <a:ext cx="7196138" cy="1470025"/>
          </a:xfrm>
        </p:spPr>
        <p:txBody>
          <a:bodyPr/>
          <a:lstStyle>
            <a:lvl1pPr>
              <a:defRPr/>
            </a:lvl1pPr>
          </a:lstStyle>
          <a:p>
            <a:pPr lvl="0"/>
            <a:r>
              <a:rPr lang="nb-NO" altLang="nb-NO" noProof="0" smtClean="0"/>
              <a:t>Klikk for å redigere tittelstil</a:t>
            </a:r>
          </a:p>
        </p:txBody>
      </p:sp>
      <p:sp>
        <p:nvSpPr>
          <p:cNvPr id="37892" name="Rectangle 4"/>
          <p:cNvSpPr>
            <a:spLocks noGrp="1" noChangeArrowheads="1"/>
          </p:cNvSpPr>
          <p:nvPr>
            <p:ph type="subTitle" idx="1"/>
          </p:nvPr>
        </p:nvSpPr>
        <p:spPr>
          <a:xfrm>
            <a:off x="1403350" y="3213100"/>
            <a:ext cx="6400800" cy="1752600"/>
          </a:xfrm>
        </p:spPr>
        <p:txBody>
          <a:bodyPr/>
          <a:lstStyle>
            <a:lvl1pPr marL="0" indent="0" algn="ctr">
              <a:buFontTx/>
              <a:buNone/>
              <a:defRPr/>
            </a:lvl1pPr>
          </a:lstStyle>
          <a:p>
            <a:pPr lvl="0"/>
            <a:r>
              <a:rPr lang="nb-NO" altLang="nb-NO" noProof="0" smtClean="0"/>
              <a:t>Klikk for å redigere undertittelstil i malen</a:t>
            </a:r>
          </a:p>
        </p:txBody>
      </p:sp>
      <p:sp>
        <p:nvSpPr>
          <p:cNvPr id="37893" name="Line 5"/>
          <p:cNvSpPr>
            <a:spLocks noChangeShapeType="1"/>
          </p:cNvSpPr>
          <p:nvPr/>
        </p:nvSpPr>
        <p:spPr bwMode="auto">
          <a:xfrm>
            <a:off x="971550" y="2997200"/>
            <a:ext cx="7632700"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pic>
        <p:nvPicPr>
          <p:cNvPr id="37895" name="Picture 7" descr="bare-prosent-gu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1268413"/>
            <a:ext cx="958850" cy="1511300"/>
          </a:xfrm>
          <a:prstGeom prst="rect">
            <a:avLst/>
          </a:prstGeom>
          <a:noFill/>
          <a:extLst>
            <a:ext uri="{909E8E84-426E-40DD-AFC4-6F175D3DCCD1}">
              <a14:hiddenFill xmlns:a14="http://schemas.microsoft.com/office/drawing/2010/main">
                <a:solidFill>
                  <a:srgbClr val="FFFFFF"/>
                </a:solidFill>
              </a14:hiddenFill>
            </a:ext>
          </a:extLst>
        </p:spPr>
      </p:pic>
      <p:pic>
        <p:nvPicPr>
          <p:cNvPr id="37897" name="Picture 9" descr="okonomigrafik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89350"/>
            <a:ext cx="8027988" cy="3168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205675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32588" y="274638"/>
            <a:ext cx="2087562" cy="5818187"/>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68313" y="274638"/>
            <a:ext cx="6111875" cy="581818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420619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372586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bunntekst 3"/>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1444171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68313" y="1700213"/>
            <a:ext cx="409892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19638" y="1700213"/>
            <a:ext cx="4100512"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379030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bunntekst 6"/>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312384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bunntekst 2"/>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195003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1180391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395705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lvl1pPr>
              <a:defRPr/>
            </a:lvl1pPr>
          </a:lstStyle>
          <a:p>
            <a:r>
              <a:rPr lang="nb-NO" altLang="nb-NO"/>
              <a:t>Attac Norway, Lisbon</a:t>
            </a:r>
          </a:p>
        </p:txBody>
      </p:sp>
    </p:spTree>
    <p:extLst>
      <p:ext uri="{BB962C8B-B14F-4D97-AF65-F5344CB8AC3E}">
        <p14:creationId xmlns:p14="http://schemas.microsoft.com/office/powerpoint/2010/main" val="411389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23" name="Picture 15" descr="okonomigrafik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597400"/>
            <a:ext cx="5724525" cy="2260600"/>
          </a:xfrm>
          <a:prstGeom prst="rect">
            <a:avLst/>
          </a:prstGeom>
          <a:noFill/>
          <a:extLst>
            <a:ext uri="{909E8E84-426E-40DD-AFC4-6F175D3DCCD1}">
              <a14:hiddenFill xmlns:a14="http://schemas.microsoft.com/office/drawing/2010/main">
                <a:solidFill>
                  <a:srgbClr val="FFFFFF"/>
                </a:solidFill>
              </a14:hiddenFill>
            </a:ext>
          </a:extLst>
        </p:spPr>
      </p:pic>
      <p:sp>
        <p:nvSpPr>
          <p:cNvPr id="17410" name="Rectangle 2"/>
          <p:cNvSpPr>
            <a:spLocks noGrp="1" noChangeArrowheads="1"/>
          </p:cNvSpPr>
          <p:nvPr>
            <p:ph type="title"/>
          </p:nvPr>
        </p:nvSpPr>
        <p:spPr bwMode="auto">
          <a:xfrm>
            <a:off x="1187450" y="274638"/>
            <a:ext cx="74993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smtClean="0"/>
              <a:t>Klikk for å redigere tittelstil</a:t>
            </a:r>
          </a:p>
        </p:txBody>
      </p:sp>
      <p:sp>
        <p:nvSpPr>
          <p:cNvPr id="17411" name="Rectangle 3"/>
          <p:cNvSpPr>
            <a:spLocks noGrp="1" noChangeArrowheads="1"/>
          </p:cNvSpPr>
          <p:nvPr>
            <p:ph type="body" idx="1"/>
          </p:nvPr>
        </p:nvSpPr>
        <p:spPr bwMode="auto">
          <a:xfrm>
            <a:off x="468313" y="1700213"/>
            <a:ext cx="8351837" cy="439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1"/>
            <a:r>
              <a:rPr lang="nb-NO" altLang="nb-NO" smtClean="0"/>
              <a:t>Femte nivå</a:t>
            </a:r>
          </a:p>
        </p:txBody>
      </p:sp>
      <p:sp>
        <p:nvSpPr>
          <p:cNvPr id="17416" name="Line 8"/>
          <p:cNvSpPr>
            <a:spLocks noChangeShapeType="1"/>
          </p:cNvSpPr>
          <p:nvPr/>
        </p:nvSpPr>
        <p:spPr bwMode="auto">
          <a:xfrm>
            <a:off x="1187450" y="1557338"/>
            <a:ext cx="7489825"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17418" name="Rectangle 10"/>
          <p:cNvSpPr>
            <a:spLocks noGrp="1" noChangeArrowheads="1"/>
          </p:cNvSpPr>
          <p:nvPr>
            <p:ph type="ftr" sz="quarter" idx="3"/>
          </p:nvPr>
        </p:nvSpPr>
        <p:spPr bwMode="auto">
          <a:xfrm>
            <a:off x="468313" y="6237288"/>
            <a:ext cx="8351837" cy="254000"/>
          </a:xfrm>
          <a:prstGeom prst="rect">
            <a:avLst/>
          </a:prstGeom>
          <a:solidFill>
            <a:srgbClr val="FFFFCC">
              <a:alpha val="73000"/>
            </a:srgbClr>
          </a:solidFill>
          <a:ln w="19050">
            <a:solidFill>
              <a:srgbClr val="FFCC00"/>
            </a:solidFill>
            <a:prstDash val="dash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000" i="1">
                <a:solidFill>
                  <a:srgbClr val="FF9900"/>
                </a:solidFill>
                <a:latin typeface="+mj-lt"/>
              </a:defRPr>
            </a:lvl1pPr>
          </a:lstStyle>
          <a:p>
            <a:r>
              <a:rPr lang="nb-NO" altLang="nb-NO"/>
              <a:t>Attac Norway, Lisbon</a:t>
            </a:r>
          </a:p>
        </p:txBody>
      </p:sp>
      <p:pic>
        <p:nvPicPr>
          <p:cNvPr id="17422" name="Picture 14" descr="bare-prosent-gu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5288" y="260350"/>
            <a:ext cx="776287" cy="12239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ttac Serifenlos" pitchFamily="34" charset="0"/>
        </a:defRPr>
      </a:lvl2pPr>
      <a:lvl3pPr algn="ctr" rtl="0" eaLnBrk="1" fontAlgn="base" hangingPunct="1">
        <a:spcBef>
          <a:spcPct val="0"/>
        </a:spcBef>
        <a:spcAft>
          <a:spcPct val="0"/>
        </a:spcAft>
        <a:defRPr sz="4400">
          <a:solidFill>
            <a:schemeClr val="tx2"/>
          </a:solidFill>
          <a:latin typeface="Attac Serifenlos" pitchFamily="34" charset="0"/>
        </a:defRPr>
      </a:lvl3pPr>
      <a:lvl4pPr algn="ctr" rtl="0" eaLnBrk="1" fontAlgn="base" hangingPunct="1">
        <a:spcBef>
          <a:spcPct val="0"/>
        </a:spcBef>
        <a:spcAft>
          <a:spcPct val="0"/>
        </a:spcAft>
        <a:defRPr sz="4400">
          <a:solidFill>
            <a:schemeClr val="tx2"/>
          </a:solidFill>
          <a:latin typeface="Attac Serifenlos" pitchFamily="34" charset="0"/>
        </a:defRPr>
      </a:lvl4pPr>
      <a:lvl5pPr algn="ctr" rtl="0" eaLnBrk="1" fontAlgn="base" hangingPunct="1">
        <a:spcBef>
          <a:spcPct val="0"/>
        </a:spcBef>
        <a:spcAft>
          <a:spcPct val="0"/>
        </a:spcAft>
        <a:defRPr sz="4400">
          <a:solidFill>
            <a:schemeClr val="tx2"/>
          </a:solidFill>
          <a:latin typeface="Attac Serifenlos" pitchFamily="34" charset="0"/>
        </a:defRPr>
      </a:lvl5pPr>
      <a:lvl6pPr marL="457200" algn="ctr" rtl="0" eaLnBrk="1" fontAlgn="base" hangingPunct="1">
        <a:spcBef>
          <a:spcPct val="0"/>
        </a:spcBef>
        <a:spcAft>
          <a:spcPct val="0"/>
        </a:spcAft>
        <a:defRPr sz="4400">
          <a:solidFill>
            <a:schemeClr val="tx2"/>
          </a:solidFill>
          <a:latin typeface="Attac Serifenlos" pitchFamily="34" charset="0"/>
        </a:defRPr>
      </a:lvl6pPr>
      <a:lvl7pPr marL="914400" algn="ctr" rtl="0" eaLnBrk="1" fontAlgn="base" hangingPunct="1">
        <a:spcBef>
          <a:spcPct val="0"/>
        </a:spcBef>
        <a:spcAft>
          <a:spcPct val="0"/>
        </a:spcAft>
        <a:defRPr sz="4400">
          <a:solidFill>
            <a:schemeClr val="tx2"/>
          </a:solidFill>
          <a:latin typeface="Attac Serifenlos" pitchFamily="34" charset="0"/>
        </a:defRPr>
      </a:lvl7pPr>
      <a:lvl8pPr marL="1371600" algn="ctr" rtl="0" eaLnBrk="1" fontAlgn="base" hangingPunct="1">
        <a:spcBef>
          <a:spcPct val="0"/>
        </a:spcBef>
        <a:spcAft>
          <a:spcPct val="0"/>
        </a:spcAft>
        <a:defRPr sz="4400">
          <a:solidFill>
            <a:schemeClr val="tx2"/>
          </a:solidFill>
          <a:latin typeface="Attac Serifenlos" pitchFamily="34" charset="0"/>
        </a:defRPr>
      </a:lvl8pPr>
      <a:lvl9pPr marL="1828800" algn="ctr" rtl="0" eaLnBrk="1" fontAlgn="base" hangingPunct="1">
        <a:spcBef>
          <a:spcPct val="0"/>
        </a:spcBef>
        <a:spcAft>
          <a:spcPct val="0"/>
        </a:spcAft>
        <a:defRPr sz="4400">
          <a:solidFill>
            <a:schemeClr val="tx2"/>
          </a:solidFill>
          <a:latin typeface="Attac Serifenlos"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p:txBody>
          <a:bodyPr/>
          <a:lstStyle/>
          <a:p>
            <a:r>
              <a:rPr lang="nb-NO" altLang="nb-NO" dirty="0" smtClean="0"/>
              <a:t>Attac på 1-2-3</a:t>
            </a:r>
            <a:endParaRPr lang="nb-NO" altLang="nb-NO" dirty="0"/>
          </a:p>
        </p:txBody>
      </p:sp>
      <p:sp>
        <p:nvSpPr>
          <p:cNvPr id="2061" name="Rectangle 13"/>
          <p:cNvSpPr>
            <a:spLocks noGrp="1" noChangeArrowheads="1"/>
          </p:cNvSpPr>
          <p:nvPr>
            <p:ph type="subTitle" idx="1"/>
          </p:nvPr>
        </p:nvSpPr>
        <p:spPr/>
        <p:txBody>
          <a:bodyPr/>
          <a:lstStyle/>
          <a:p>
            <a:r>
              <a:rPr lang="nb-NO" altLang="nb-NO" b="1" dirty="0" smtClean="0"/>
              <a:t>Finanstransaksjonsskatt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lstStyle/>
          <a:p>
            <a:endParaRPr lang="nb-NO" sz="2400" dirty="0">
              <a:solidFill>
                <a:schemeClr val="tx1"/>
              </a:solidFill>
              <a:latin typeface="+mn-lt"/>
              <a:ea typeface="+mn-ea"/>
              <a:cs typeface="+mn-cs"/>
            </a:endParaRPr>
          </a:p>
          <a:p>
            <a:endParaRPr lang="nb-NO" sz="2400" dirty="0" smtClean="0">
              <a:solidFill>
                <a:schemeClr val="tx1"/>
              </a:solidFill>
              <a:latin typeface="+mn-lt"/>
              <a:ea typeface="+mn-ea"/>
              <a:cs typeface="+mn-cs"/>
            </a:endParaRPr>
          </a:p>
          <a:p>
            <a:endParaRPr lang="nb-NO" sz="2400" dirty="0">
              <a:solidFill>
                <a:schemeClr val="tx1"/>
              </a:solidFill>
              <a:latin typeface="+mn-lt"/>
              <a:ea typeface="+mn-ea"/>
              <a:cs typeface="+mn-cs"/>
            </a:endParaRPr>
          </a:p>
          <a:p>
            <a:endParaRPr lang="nb-NO" dirty="0"/>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568" y="-318253"/>
            <a:ext cx="10591938" cy="7488832"/>
          </a:xfrm>
          <a:prstGeom prst="rect">
            <a:avLst/>
          </a:prstGeom>
        </p:spPr>
      </p:pic>
    </p:spTree>
    <p:extLst>
      <p:ext uri="{BB962C8B-B14F-4D97-AF65-F5344CB8AC3E}">
        <p14:creationId xmlns:p14="http://schemas.microsoft.com/office/powerpoint/2010/main" val="398920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600" dirty="0" smtClean="0"/>
              <a:t>EU og finanstransaksjonsskatt</a:t>
            </a:r>
            <a:endParaRPr lang="nb-NO" sz="3600" dirty="0"/>
          </a:p>
        </p:txBody>
      </p:sp>
      <p:sp>
        <p:nvSpPr>
          <p:cNvPr id="3" name="Plassholder for innhold 2"/>
          <p:cNvSpPr>
            <a:spLocks noGrp="1"/>
          </p:cNvSpPr>
          <p:nvPr>
            <p:ph idx="1"/>
          </p:nvPr>
        </p:nvSpPr>
        <p:spPr/>
        <p:txBody>
          <a:bodyPr/>
          <a:lstStyle/>
          <a:p>
            <a:r>
              <a:rPr lang="nb-NO" sz="2400" dirty="0"/>
              <a:t>EU-kommisjonen og 11 av EUs medlemsland støtter innføringen av en </a:t>
            </a:r>
            <a:r>
              <a:rPr lang="nb-NO" sz="2400" dirty="0" smtClean="0"/>
              <a:t>slik skatt. </a:t>
            </a:r>
            <a:endParaRPr lang="nb-NO" sz="2400" dirty="0"/>
          </a:p>
          <a:p>
            <a:r>
              <a:rPr lang="nb-NO" sz="2400" dirty="0" smtClean="0"/>
              <a:t>Tyskland, Frankrike, Italia, og Spania er blant de 11 landene, til sammen utgjør de to tredeler av EUs verdiskaping.  </a:t>
            </a:r>
          </a:p>
          <a:p>
            <a:r>
              <a:rPr lang="nb-NO" sz="2400" dirty="0" smtClean="0"/>
              <a:t>De vil innføre 0,1 prosent skatt på aksjehandel og 0,01 prosent på handel med derivater som kan gi 30 milliarder euro til fellesskapet. </a:t>
            </a:r>
            <a:endParaRPr lang="nb-NO" sz="2400" dirty="0"/>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31057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Andre initiativ</a:t>
            </a:r>
            <a:endParaRPr lang="nb-NO" dirty="0"/>
          </a:p>
        </p:txBody>
      </p:sp>
      <p:sp>
        <p:nvSpPr>
          <p:cNvPr id="3" name="Plassholder for innhold 2"/>
          <p:cNvSpPr>
            <a:spLocks noGrp="1"/>
          </p:cNvSpPr>
          <p:nvPr>
            <p:ph idx="1"/>
          </p:nvPr>
        </p:nvSpPr>
        <p:spPr/>
        <p:txBody>
          <a:bodyPr/>
          <a:lstStyle/>
          <a:p>
            <a:endParaRPr lang="nb-NO" sz="1800" dirty="0" smtClean="0"/>
          </a:p>
          <a:p>
            <a:r>
              <a:rPr lang="nb-NO" sz="1800" dirty="0" smtClean="0"/>
              <a:t>Både </a:t>
            </a:r>
            <a:r>
              <a:rPr lang="nb-NO" sz="1800" dirty="0"/>
              <a:t>IMF, EU-kommisjonen og FN har i </a:t>
            </a:r>
            <a:r>
              <a:rPr lang="nb-NO" sz="1800" dirty="0" smtClean="0"/>
              <a:t>løpet </a:t>
            </a:r>
            <a:r>
              <a:rPr lang="nb-NO" sz="1800" dirty="0"/>
              <a:t>av de siste par årene kommet med flere </a:t>
            </a:r>
            <a:r>
              <a:rPr lang="nb-NO" sz="1800" dirty="0" smtClean="0"/>
              <a:t>rapporter </a:t>
            </a:r>
            <a:r>
              <a:rPr lang="nb-NO" sz="1800" dirty="0"/>
              <a:t>som slår fast at finansskatt er både </a:t>
            </a:r>
            <a:r>
              <a:rPr lang="nb-NO" sz="1800" dirty="0" smtClean="0"/>
              <a:t>teknisk </a:t>
            </a:r>
            <a:r>
              <a:rPr lang="nb-NO" sz="1800" dirty="0"/>
              <a:t>og juridisk gjennomførbart. </a:t>
            </a:r>
            <a:r>
              <a:rPr lang="nb-NO" sz="1800" dirty="0" smtClean="0"/>
              <a:t>Studier har </a:t>
            </a:r>
            <a:r>
              <a:rPr lang="nb-NO" sz="1800" dirty="0"/>
              <a:t>vist at skatten ikke bare er mulig, den er </a:t>
            </a:r>
            <a:r>
              <a:rPr lang="nb-NO" sz="1800" dirty="0" smtClean="0"/>
              <a:t>også </a:t>
            </a:r>
            <a:r>
              <a:rPr lang="nb-NO" sz="1800" dirty="0"/>
              <a:t>teknisk veldig enkel å implementere. </a:t>
            </a:r>
            <a:endParaRPr lang="nb-NO" sz="1800" dirty="0" smtClean="0"/>
          </a:p>
          <a:p>
            <a:endParaRPr lang="nb-NO" sz="1800" dirty="0"/>
          </a:p>
          <a:p>
            <a:r>
              <a:rPr lang="nb-NO" sz="1800" dirty="0" smtClean="0"/>
              <a:t>Mange </a:t>
            </a:r>
            <a:r>
              <a:rPr lang="nb-NO" sz="1800" dirty="0"/>
              <a:t>ulike former for finansskatt finnes </a:t>
            </a:r>
            <a:r>
              <a:rPr lang="nb-NO" sz="1800" dirty="0" smtClean="0"/>
              <a:t>allerede</a:t>
            </a:r>
            <a:r>
              <a:rPr lang="nb-NO" sz="1800" dirty="0"/>
              <a:t>:</a:t>
            </a:r>
            <a:r>
              <a:rPr lang="nb-NO" sz="1800" dirty="0" smtClean="0"/>
              <a:t> </a:t>
            </a:r>
          </a:p>
          <a:p>
            <a:pPr marL="0" indent="0">
              <a:buNone/>
            </a:pPr>
            <a:r>
              <a:rPr lang="nb-NO" sz="1800" dirty="0"/>
              <a:t>	</a:t>
            </a:r>
            <a:r>
              <a:rPr lang="nb-NO" sz="1800" dirty="0" smtClean="0"/>
              <a:t>- Dokumentavgift (’stamp </a:t>
            </a:r>
            <a:r>
              <a:rPr lang="nb-NO" sz="1800" dirty="0" err="1"/>
              <a:t>duty</a:t>
            </a:r>
            <a:r>
              <a:rPr lang="nb-NO" sz="1800" dirty="0" smtClean="0"/>
              <a:t>’) </a:t>
            </a:r>
            <a:r>
              <a:rPr lang="nb-NO" sz="1800" dirty="0"/>
              <a:t>i </a:t>
            </a:r>
            <a:r>
              <a:rPr lang="nb-NO" sz="1800" dirty="0" smtClean="0"/>
              <a:t>Storbritannia, genererer rundt 	35 </a:t>
            </a:r>
            <a:r>
              <a:rPr lang="nb-NO" sz="1800" dirty="0"/>
              <a:t>milliarder </a:t>
            </a:r>
            <a:r>
              <a:rPr lang="nb-NO" sz="1800" dirty="0" smtClean="0"/>
              <a:t>euro årlig</a:t>
            </a:r>
            <a:r>
              <a:rPr lang="nb-NO" sz="1800" dirty="0"/>
              <a:t>,</a:t>
            </a:r>
            <a:r>
              <a:rPr lang="nb-NO" sz="1800" dirty="0" smtClean="0"/>
              <a:t> inntektene går til det britiske statsbudsjettet</a:t>
            </a:r>
            <a:r>
              <a:rPr lang="nb-NO" sz="1800" dirty="0"/>
              <a:t>. </a:t>
            </a:r>
            <a:endParaRPr lang="nb-NO" sz="1800" dirty="0" smtClean="0"/>
          </a:p>
          <a:p>
            <a:pPr marL="0" indent="0">
              <a:buNone/>
            </a:pPr>
            <a:r>
              <a:rPr lang="nb-NO" sz="1800" dirty="0" smtClean="0"/>
              <a:t>	- Brasil har innført kapitalkontroll </a:t>
            </a:r>
            <a:r>
              <a:rPr lang="nb-NO" sz="1800" dirty="0"/>
              <a:t>på innkommende kapital </a:t>
            </a:r>
            <a:r>
              <a:rPr lang="nb-NO" sz="1800" dirty="0" smtClean="0"/>
              <a:t>	gjennom </a:t>
            </a:r>
            <a:r>
              <a:rPr lang="nb-NO" sz="1800" dirty="0"/>
              <a:t>en skatt på utenlandske oppkjøp </a:t>
            </a:r>
            <a:r>
              <a:rPr lang="nb-NO" sz="1800" dirty="0" smtClean="0"/>
              <a:t>av </a:t>
            </a:r>
            <a:r>
              <a:rPr lang="nb-NO" sz="1800" dirty="0"/>
              <a:t>aktiva.</a:t>
            </a:r>
          </a:p>
          <a:p>
            <a:endParaRPr lang="nb-NO" sz="2000" dirty="0"/>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116648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kan Norge gjøre?</a:t>
            </a:r>
            <a:endParaRPr lang="nb-NO" dirty="0"/>
          </a:p>
        </p:txBody>
      </p:sp>
      <p:sp>
        <p:nvSpPr>
          <p:cNvPr id="3" name="Plassholder for innhold 2"/>
          <p:cNvSpPr>
            <a:spLocks noGrp="1"/>
          </p:cNvSpPr>
          <p:nvPr>
            <p:ph idx="1"/>
          </p:nvPr>
        </p:nvSpPr>
        <p:spPr/>
        <p:txBody>
          <a:bodyPr/>
          <a:lstStyle/>
          <a:p>
            <a:pPr>
              <a:spcBef>
                <a:spcPts val="600"/>
              </a:spcBef>
              <a:spcAft>
                <a:spcPts val="600"/>
              </a:spcAft>
            </a:pPr>
            <a:r>
              <a:rPr lang="nb-NO" dirty="0" smtClean="0"/>
              <a:t>Attac vil at den norske regjeringen innfører en skatt på handel på Oslo Børs og en skatt på kjøp og salg av norske kroner. </a:t>
            </a:r>
            <a:endParaRPr lang="nb-NO" dirty="0"/>
          </a:p>
          <a:p>
            <a:pPr>
              <a:spcBef>
                <a:spcPts val="600"/>
              </a:spcBef>
              <a:spcAft>
                <a:spcPts val="600"/>
              </a:spcAft>
            </a:pPr>
            <a:r>
              <a:rPr lang="nb-NO" dirty="0"/>
              <a:t>R</a:t>
            </a:r>
            <a:r>
              <a:rPr lang="nb-NO" dirty="0" smtClean="0"/>
              <a:t>egjeringen må også ta </a:t>
            </a:r>
            <a:r>
              <a:rPr lang="nb-NO" dirty="0"/>
              <a:t>initiativ til en internasjonal skatt på finanshandel.</a:t>
            </a:r>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421359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pic>
        <p:nvPicPr>
          <p:cNvPr id="7" name="Plassholder for innhol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931796" cy="7448846"/>
          </a:xfrm>
        </p:spPr>
      </p:pic>
    </p:spTree>
    <p:extLst>
      <p:ext uri="{BB962C8B-B14F-4D97-AF65-F5344CB8AC3E}">
        <p14:creationId xmlns:p14="http://schemas.microsoft.com/office/powerpoint/2010/main" val="112541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0"/>
          </p:nvPr>
        </p:nvSpPr>
        <p:spPr/>
        <p:txBody>
          <a:bodyPr/>
          <a:lstStyle/>
          <a:p>
            <a:r>
              <a:rPr lang="nb-NO" altLang="nb-NO" dirty="0"/>
              <a:t>Attac </a:t>
            </a:r>
            <a:r>
              <a:rPr lang="nb-NO" altLang="nb-NO" dirty="0" smtClean="0"/>
              <a:t>Norge</a:t>
            </a:r>
            <a:endParaRPr lang="nb-NO" altLang="nb-NO" dirty="0"/>
          </a:p>
        </p:txBody>
      </p:sp>
      <p:sp>
        <p:nvSpPr>
          <p:cNvPr id="44034" name="Rectangle 2"/>
          <p:cNvSpPr>
            <a:spLocks noGrp="1" noChangeArrowheads="1"/>
          </p:cNvSpPr>
          <p:nvPr>
            <p:ph type="title"/>
          </p:nvPr>
        </p:nvSpPr>
        <p:spPr/>
        <p:txBody>
          <a:bodyPr/>
          <a:lstStyle/>
          <a:p>
            <a:r>
              <a:rPr lang="nb-NO" altLang="nb-NO" dirty="0" smtClean="0"/>
              <a:t>Hva er Attac?</a:t>
            </a:r>
            <a:endParaRPr lang="nb-NO" altLang="nb-NO" dirty="0"/>
          </a:p>
        </p:txBody>
      </p:sp>
      <p:sp>
        <p:nvSpPr>
          <p:cNvPr id="44035" name="Rectangle 3"/>
          <p:cNvSpPr>
            <a:spLocks noGrp="1" noChangeArrowheads="1"/>
          </p:cNvSpPr>
          <p:nvPr>
            <p:ph type="body" idx="1"/>
          </p:nvPr>
        </p:nvSpPr>
        <p:spPr/>
        <p:txBody>
          <a:bodyPr/>
          <a:lstStyle/>
          <a:p>
            <a:r>
              <a:rPr lang="nb-NO" altLang="nb-NO" dirty="0" smtClean="0"/>
              <a:t>Demokratisk medlemsorganisasjon</a:t>
            </a:r>
          </a:p>
          <a:p>
            <a:r>
              <a:rPr lang="nb-NO" altLang="nb-NO" dirty="0" smtClean="0"/>
              <a:t>Fins i over 30 land, i alle verdensdeler</a:t>
            </a:r>
          </a:p>
          <a:p>
            <a:r>
              <a:rPr lang="nb-NO" dirty="0" smtClean="0"/>
              <a:t>Nettverk for demokratisk regulering av finansmarkedene - </a:t>
            </a:r>
            <a:r>
              <a:rPr lang="fr-FR" dirty="0" smtClean="0">
                <a:solidFill>
                  <a:srgbClr val="E67300"/>
                </a:solidFill>
              </a:rPr>
              <a:t>A</a:t>
            </a:r>
            <a:r>
              <a:rPr lang="fr-FR" dirty="0" smtClean="0"/>
              <a:t>ssociation pour </a:t>
            </a:r>
            <a:r>
              <a:rPr lang="fr-FR" dirty="0" smtClean="0"/>
              <a:t>la</a:t>
            </a:r>
            <a:r>
              <a:rPr lang="fr-FR" dirty="0" smtClean="0"/>
              <a:t> </a:t>
            </a:r>
            <a:r>
              <a:rPr lang="fr-FR" dirty="0" smtClean="0">
                <a:solidFill>
                  <a:srgbClr val="E67300"/>
                </a:solidFill>
              </a:rPr>
              <a:t>T</a:t>
            </a:r>
            <a:r>
              <a:rPr lang="fr-FR" dirty="0" smtClean="0"/>
              <a:t>axation des </a:t>
            </a:r>
            <a:r>
              <a:rPr lang="fr-FR" dirty="0" smtClean="0">
                <a:solidFill>
                  <a:srgbClr val="E67300"/>
                </a:solidFill>
              </a:rPr>
              <a:t>T</a:t>
            </a:r>
            <a:r>
              <a:rPr lang="fr-FR" dirty="0" smtClean="0"/>
              <a:t>ransactions financières </a:t>
            </a:r>
            <a:r>
              <a:rPr lang="fr-FR" dirty="0"/>
              <a:t>et pour </a:t>
            </a:r>
            <a:r>
              <a:rPr lang="fr-FR" smtClean="0"/>
              <a:t>l‘</a:t>
            </a:r>
            <a:r>
              <a:rPr lang="fr-FR">
                <a:solidFill>
                  <a:srgbClr val="E67300"/>
                </a:solidFill>
              </a:rPr>
              <a:t>A</a:t>
            </a:r>
            <a:r>
              <a:rPr lang="fr-FR" smtClean="0"/>
              <a:t>ction </a:t>
            </a:r>
            <a:r>
              <a:rPr lang="fr-FR" smtClean="0">
                <a:solidFill>
                  <a:srgbClr val="E67300"/>
                </a:solidFill>
              </a:rPr>
              <a:t>C</a:t>
            </a:r>
            <a:r>
              <a:rPr lang="fr-FR" smtClean="0"/>
              <a:t>itoyenne/</a:t>
            </a:r>
            <a:endParaRPr lang="fr-FR" dirty="0"/>
          </a:p>
          <a:p>
            <a:r>
              <a:rPr lang="fr-FR" dirty="0" smtClean="0"/>
              <a:t>.</a:t>
            </a:r>
            <a:endParaRPr lang="nb-NO" dirty="0" smtClean="0"/>
          </a:p>
          <a:p>
            <a:endParaRPr lang="nb-NO" alt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600" dirty="0" smtClean="0"/>
              <a:t>Hva er </a:t>
            </a:r>
            <a:r>
              <a:rPr lang="nb-NO" sz="3600" dirty="0"/>
              <a:t>f</a:t>
            </a:r>
            <a:r>
              <a:rPr lang="nb-NO" sz="3600" dirty="0" smtClean="0"/>
              <a:t>inanstransaksjonsskatt?</a:t>
            </a:r>
            <a:endParaRPr lang="nb-NO" sz="3600" dirty="0"/>
          </a:p>
        </p:txBody>
      </p:sp>
      <p:pic>
        <p:nvPicPr>
          <p:cNvPr id="5" name="Plassholder for innhol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628800"/>
            <a:ext cx="3396953" cy="4392612"/>
          </a:xfrm>
        </p:spPr>
      </p:pic>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
        <p:nvSpPr>
          <p:cNvPr id="6" name="Rektangel 5"/>
          <p:cNvSpPr/>
          <p:nvPr/>
        </p:nvSpPr>
        <p:spPr>
          <a:xfrm>
            <a:off x="4211960" y="1916832"/>
            <a:ext cx="4572000" cy="3693319"/>
          </a:xfrm>
          <a:prstGeom prst="rect">
            <a:avLst/>
          </a:prstGeom>
        </p:spPr>
        <p:txBody>
          <a:bodyPr>
            <a:spAutoFit/>
          </a:bodyPr>
          <a:lstStyle/>
          <a:p>
            <a:r>
              <a:rPr lang="nb-NO" dirty="0"/>
              <a:t>Skatt på all handel med aksjer, valuta og andre verdipapirer, kort sagt alle finanstransaksjoner. </a:t>
            </a:r>
            <a:endParaRPr lang="nb-NO" dirty="0" smtClean="0"/>
          </a:p>
          <a:p>
            <a:endParaRPr lang="nb-NO" dirty="0"/>
          </a:p>
          <a:p>
            <a:r>
              <a:rPr lang="nb-NO" dirty="0" smtClean="0"/>
              <a:t>En </a:t>
            </a:r>
            <a:r>
              <a:rPr lang="nb-NO" dirty="0"/>
              <a:t>lav avgift, for eksempel 0,05 %, blir lagt på hver transaksjon</a:t>
            </a:r>
            <a:r>
              <a:rPr lang="nb-NO" dirty="0" smtClean="0"/>
              <a:t>.</a:t>
            </a:r>
          </a:p>
          <a:p>
            <a:endParaRPr lang="nb-NO" dirty="0"/>
          </a:p>
          <a:p>
            <a:r>
              <a:rPr lang="nb-NO" dirty="0" smtClean="0"/>
              <a:t>Den </a:t>
            </a:r>
            <a:r>
              <a:rPr lang="nb-NO" dirty="0"/>
              <a:t>lave avgiften vil </a:t>
            </a:r>
            <a:r>
              <a:rPr lang="nb-NO" dirty="0" smtClean="0"/>
              <a:t>ramme de </a:t>
            </a:r>
            <a:r>
              <a:rPr lang="nb-NO" dirty="0"/>
              <a:t>som gjør mange kortsiktige kjøp og salg på </a:t>
            </a:r>
            <a:r>
              <a:rPr lang="nb-NO" dirty="0" smtClean="0"/>
              <a:t>finansmarkedene</a:t>
            </a:r>
            <a:r>
              <a:rPr lang="nb-NO" dirty="0"/>
              <a:t>, </a:t>
            </a:r>
            <a:r>
              <a:rPr lang="nb-NO" dirty="0" smtClean="0"/>
              <a:t>men </a:t>
            </a:r>
            <a:r>
              <a:rPr lang="nb-NO" dirty="0"/>
              <a:t>vil ha liten betydning for de som </a:t>
            </a:r>
            <a:r>
              <a:rPr lang="nb-NO" dirty="0" smtClean="0"/>
              <a:t>gjør </a:t>
            </a:r>
            <a:r>
              <a:rPr lang="nb-NO" dirty="0"/>
              <a:t>langsiktige investeringer.</a:t>
            </a:r>
          </a:p>
          <a:p>
            <a:endParaRPr lang="nb-NO" dirty="0"/>
          </a:p>
        </p:txBody>
      </p:sp>
    </p:spTree>
    <p:extLst>
      <p:ext uri="{BB962C8B-B14F-4D97-AF65-F5344CB8AC3E}">
        <p14:creationId xmlns:p14="http://schemas.microsoft.com/office/powerpoint/2010/main" val="140390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Hvorfor?</a:t>
            </a:r>
            <a:endParaRPr lang="nb-NO" dirty="0"/>
          </a:p>
        </p:txBody>
      </p:sp>
      <p:sp>
        <p:nvSpPr>
          <p:cNvPr id="3" name="Plassholder for innhold 2"/>
          <p:cNvSpPr>
            <a:spLocks noGrp="1"/>
          </p:cNvSpPr>
          <p:nvPr>
            <p:ph idx="1"/>
          </p:nvPr>
        </p:nvSpPr>
        <p:spPr/>
        <p:txBody>
          <a:bodyPr/>
          <a:lstStyle/>
          <a:p>
            <a:pPr>
              <a:spcBef>
                <a:spcPts val="600"/>
              </a:spcBef>
              <a:spcAft>
                <a:spcPts val="600"/>
              </a:spcAft>
            </a:pPr>
            <a:r>
              <a:rPr lang="nb-NO" sz="1600" b="1" dirty="0" smtClean="0"/>
              <a:t>Hindre skadelig spekulasjon: </a:t>
            </a:r>
            <a:r>
              <a:rPr lang="nb-NO" sz="1600" dirty="0" smtClean="0"/>
              <a:t>Mens finansnæringen har hatt milliardgevinster ble regningen sendt til det store flertallet da finanskrisen satte inn. Vanlige folk over hele verden betaler nå for krisen i form av tapte arbeidsplasser, underskudd på offentlige budsjetter og økt fattigdom. Gjennom </a:t>
            </a:r>
            <a:r>
              <a:rPr lang="nb-NO" sz="1600" dirty="0"/>
              <a:t>strengere regulering vil finanssektoren kunne bidra til en sunn og stabil økonomi</a:t>
            </a:r>
            <a:r>
              <a:rPr lang="nb-NO" sz="1600" dirty="0" smtClean="0"/>
              <a:t>.</a:t>
            </a:r>
            <a:endParaRPr lang="nb-NO" sz="1600" dirty="0"/>
          </a:p>
          <a:p>
            <a:pPr>
              <a:spcBef>
                <a:spcPts val="600"/>
              </a:spcBef>
              <a:spcAft>
                <a:spcPts val="600"/>
              </a:spcAft>
            </a:pPr>
            <a:r>
              <a:rPr lang="nb-NO" sz="1600" b="1" dirty="0" smtClean="0"/>
              <a:t>Underbeskatning: </a:t>
            </a:r>
            <a:r>
              <a:rPr lang="nb-NO" sz="1600" dirty="0"/>
              <a:t>I dag er finansnæringen i Norge underbeskattet. Attac mener alle skal være med å bidra til felleskapet. Mens andre næringer betaler merverdiavgift (moms) på kjøp og salg av varer og tjenester, er handel med verdipapirer unntatt denne avgiften. Det er ingen gode grunner til at én næring skal unntas fra å bidra til fellesskapet</a:t>
            </a:r>
            <a:r>
              <a:rPr lang="nb-NO" sz="1600" dirty="0" smtClean="0"/>
              <a:t>.</a:t>
            </a:r>
            <a:endParaRPr lang="nb-NO" sz="1600" dirty="0"/>
          </a:p>
          <a:p>
            <a:pPr>
              <a:spcBef>
                <a:spcPts val="600"/>
              </a:spcBef>
              <a:spcAft>
                <a:spcPts val="600"/>
              </a:spcAft>
            </a:pPr>
            <a:r>
              <a:rPr lang="nb-NO" sz="1600" b="1" dirty="0" smtClean="0"/>
              <a:t>Global solidaritet: </a:t>
            </a:r>
            <a:r>
              <a:rPr lang="nb-NO" sz="1600" dirty="0" smtClean="0"/>
              <a:t>I </a:t>
            </a:r>
            <a:r>
              <a:rPr lang="nb-NO" sz="1600" dirty="0"/>
              <a:t>tillegg vil </a:t>
            </a:r>
            <a:r>
              <a:rPr lang="nb-NO" sz="1600" dirty="0" smtClean="0"/>
              <a:t>finanstransaksjonsskatt </a:t>
            </a:r>
            <a:r>
              <a:rPr lang="nb-NO" sz="1600" dirty="0"/>
              <a:t>internasjonalt kunne gi </a:t>
            </a:r>
            <a:r>
              <a:rPr lang="nb-NO" sz="1600" dirty="0" smtClean="0"/>
              <a:t>milliardinntekter </a:t>
            </a:r>
            <a:r>
              <a:rPr lang="nb-NO" sz="1600" dirty="0"/>
              <a:t>som kan brukes til å bekjempe fattigdom, sikre velferdstjenester og løse klimaproblemer. Dette vil være et globalt kjempeløft for en mer rettferdig og bærekraftig verden. </a:t>
            </a:r>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185950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Spekulanten betaler</a:t>
            </a:r>
            <a:endParaRPr lang="nb-NO" dirty="0"/>
          </a:p>
        </p:txBody>
      </p:sp>
      <p:sp>
        <p:nvSpPr>
          <p:cNvPr id="3" name="Plassholder for innhold 2"/>
          <p:cNvSpPr>
            <a:spLocks noGrp="1"/>
          </p:cNvSpPr>
          <p:nvPr>
            <p:ph idx="1"/>
          </p:nvPr>
        </p:nvSpPr>
        <p:spPr/>
        <p:txBody>
          <a:bodyPr/>
          <a:lstStyle/>
          <a:p>
            <a:r>
              <a:rPr lang="nb-NO" sz="2000" dirty="0" smtClean="0"/>
              <a:t>Ideen bak finanstransaksjonsskatten er å få finanssektoren til å være med på å betale regningen for finanskrisen, og bidra til en reell omfordeling som tar fra de rike og gir til de fattige. </a:t>
            </a:r>
            <a:r>
              <a:rPr lang="nb-NO" sz="2000" dirty="0"/>
              <a:t>D</a:t>
            </a:r>
            <a:r>
              <a:rPr lang="nb-NO" sz="2000" dirty="0" smtClean="0"/>
              <a:t>erfor </a:t>
            </a:r>
            <a:r>
              <a:rPr lang="nb-NO" sz="2000" dirty="0"/>
              <a:t>brukes ofte uttrykket «Robin Hood-skatt</a:t>
            </a:r>
            <a:r>
              <a:rPr lang="nb-NO" sz="2000" dirty="0" smtClean="0"/>
              <a:t>».</a:t>
            </a:r>
          </a:p>
          <a:p>
            <a:pPr>
              <a:spcBef>
                <a:spcPts val="600"/>
              </a:spcBef>
              <a:spcAft>
                <a:spcPts val="600"/>
              </a:spcAft>
            </a:pPr>
            <a:r>
              <a:rPr lang="nb-NO" sz="2000" dirty="0" smtClean="0"/>
              <a:t>Hver </a:t>
            </a:r>
            <a:r>
              <a:rPr lang="nb-NO" sz="2000" dirty="0"/>
              <a:t>dag handles det for tusener av milliarder på finansmarkedene. Selv en liten skatt på denne handelen vil kunne generere store inntekter.</a:t>
            </a:r>
            <a:endParaRPr lang="nb-NO" sz="2000" dirty="0" smtClean="0"/>
          </a:p>
          <a:p>
            <a:pPr>
              <a:spcBef>
                <a:spcPts val="600"/>
              </a:spcBef>
              <a:spcAft>
                <a:spcPts val="600"/>
              </a:spcAft>
            </a:pPr>
            <a:r>
              <a:rPr lang="nb-NO" sz="2000" dirty="0" smtClean="0"/>
              <a:t>I </a:t>
            </a:r>
            <a:r>
              <a:rPr lang="nb-NO" sz="2000" dirty="0"/>
              <a:t>tillegg kan en slik skatt bidra til økt stabilitet i finansmarkedene og dermed redusere behovet for fremtidige redningsaksjoner.</a:t>
            </a:r>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217700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smtClean="0"/>
              <a:t>Stopp kasinoøkonomien</a:t>
            </a:r>
            <a:endParaRPr lang="nb-NO" sz="4000" dirty="0"/>
          </a:p>
        </p:txBody>
      </p:sp>
      <p:sp>
        <p:nvSpPr>
          <p:cNvPr id="3" name="Plassholder for innhold 2"/>
          <p:cNvSpPr>
            <a:spLocks noGrp="1"/>
          </p:cNvSpPr>
          <p:nvPr>
            <p:ph idx="1"/>
          </p:nvPr>
        </p:nvSpPr>
        <p:spPr/>
        <p:txBody>
          <a:bodyPr/>
          <a:lstStyle/>
          <a:p>
            <a:pPr>
              <a:spcBef>
                <a:spcPts val="600"/>
              </a:spcBef>
              <a:spcAft>
                <a:spcPts val="600"/>
              </a:spcAft>
            </a:pPr>
            <a:r>
              <a:rPr lang="nb-NO" sz="1800" dirty="0" smtClean="0"/>
              <a:t>Finansmarkedet </a:t>
            </a:r>
            <a:r>
              <a:rPr lang="nb-NO" sz="1800" dirty="0"/>
              <a:t>utgjør i dag en langt større del av økonomien enn for noen tiår siden. Summen av  handel med valuta, aksjer og ulike former for verdipapirer er </a:t>
            </a:r>
            <a:r>
              <a:rPr lang="nb-NO" sz="1800" i="1" dirty="0"/>
              <a:t>78</a:t>
            </a:r>
            <a:r>
              <a:rPr lang="nb-NO" sz="1800" dirty="0"/>
              <a:t> </a:t>
            </a:r>
            <a:r>
              <a:rPr lang="nb-NO" sz="1800" i="1" dirty="0"/>
              <a:t>ganger</a:t>
            </a:r>
            <a:r>
              <a:rPr lang="nb-NO" sz="1800" dirty="0"/>
              <a:t> så stor som summen av all annen handel </a:t>
            </a:r>
            <a:r>
              <a:rPr lang="nb-NO" sz="1800" dirty="0" smtClean="0"/>
              <a:t>til sammen</a:t>
            </a:r>
            <a:r>
              <a:rPr lang="nb-NO" sz="1800" dirty="0"/>
              <a:t>.</a:t>
            </a:r>
          </a:p>
          <a:p>
            <a:pPr>
              <a:spcBef>
                <a:spcPts val="600"/>
              </a:spcBef>
              <a:spcAft>
                <a:spcPts val="600"/>
              </a:spcAft>
            </a:pPr>
            <a:r>
              <a:rPr lang="nb-NO" sz="1800" dirty="0"/>
              <a:t>Mye av handelen på finansmarkedet er spekulativ - kjøp og salg av verdipapirer uten annen hensikt enn å tjene penger på prissvingninger på kort sikt, ofte i løpet av én dag. </a:t>
            </a:r>
            <a:endParaRPr lang="nb-NO" sz="1800" dirty="0" smtClean="0"/>
          </a:p>
          <a:p>
            <a:pPr>
              <a:spcBef>
                <a:spcPts val="600"/>
              </a:spcBef>
              <a:spcAft>
                <a:spcPts val="600"/>
              </a:spcAft>
            </a:pPr>
            <a:r>
              <a:rPr lang="nb-NO" sz="1800" dirty="0" smtClean="0"/>
              <a:t>Spekulasjon </a:t>
            </a:r>
            <a:r>
              <a:rPr lang="nb-NO" sz="1800" dirty="0"/>
              <a:t>uten tilknytning til </a:t>
            </a:r>
            <a:r>
              <a:rPr lang="nb-NO" sz="1800" dirty="0" smtClean="0"/>
              <a:t>realøkonomien </a:t>
            </a:r>
            <a:r>
              <a:rPr lang="nb-NO" sz="1800" dirty="0"/>
              <a:t>skaper prisbobler og ustabilitet, og forsterker misforholdet mellom realøkonomien og finansøkonomien. Dette misforholdet er den viktigste grunnen til at vi får finanskriser. </a:t>
            </a:r>
            <a:endParaRPr lang="nb-NO" sz="1800" dirty="0" smtClean="0"/>
          </a:p>
          <a:p>
            <a:endParaRPr lang="nb-NO" dirty="0"/>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1241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Finansøkonomi </a:t>
            </a:r>
            <a:r>
              <a:rPr lang="nb-NO" sz="4000" dirty="0" smtClean="0"/>
              <a:t>og </a:t>
            </a:r>
            <a:r>
              <a:rPr lang="nb-NO" sz="4000" dirty="0"/>
              <a:t>realøkonomi</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3563" y="1844824"/>
            <a:ext cx="8601336" cy="4103390"/>
          </a:xfrm>
        </p:spPr>
      </p:pic>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4034860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Finanskrisen</a:t>
            </a:r>
            <a:endParaRPr lang="nb-NO" dirty="0"/>
          </a:p>
        </p:txBody>
      </p:sp>
      <p:sp>
        <p:nvSpPr>
          <p:cNvPr id="3" name="Plassholder for innhold 2"/>
          <p:cNvSpPr>
            <a:spLocks noGrp="1"/>
          </p:cNvSpPr>
          <p:nvPr>
            <p:ph idx="1"/>
          </p:nvPr>
        </p:nvSpPr>
        <p:spPr/>
        <p:txBody>
          <a:bodyPr/>
          <a:lstStyle/>
          <a:p>
            <a:pPr>
              <a:spcBef>
                <a:spcPts val="600"/>
              </a:spcBef>
              <a:spcAft>
                <a:spcPts val="600"/>
              </a:spcAft>
            </a:pPr>
            <a:r>
              <a:rPr lang="nb-NO" sz="2400" dirty="0"/>
              <a:t>F</a:t>
            </a:r>
            <a:r>
              <a:rPr lang="nb-NO" sz="2400" dirty="0" smtClean="0"/>
              <a:t>inanskrisen </a:t>
            </a:r>
            <a:r>
              <a:rPr lang="nb-NO" sz="2400" dirty="0"/>
              <a:t>ga stater redningspakker til bankene for 70.000 milliarder kroner i USA og Europa til sammen. </a:t>
            </a:r>
            <a:r>
              <a:rPr lang="nb-NO" sz="2400" dirty="0" smtClean="0"/>
              <a:t>Den påfølgende </a:t>
            </a:r>
            <a:r>
              <a:rPr lang="nb-NO" sz="2400" dirty="0"/>
              <a:t>økonomiske krisen har gitt statene færre skatteinntekter og høyere utgifter. </a:t>
            </a:r>
            <a:endParaRPr lang="nb-NO" sz="2400" dirty="0" smtClean="0"/>
          </a:p>
          <a:p>
            <a:pPr>
              <a:spcBef>
                <a:spcPts val="600"/>
              </a:spcBef>
              <a:spcAft>
                <a:spcPts val="600"/>
              </a:spcAft>
            </a:pPr>
            <a:r>
              <a:rPr lang="nb-NO" sz="2400" dirty="0" smtClean="0"/>
              <a:t>Dette </a:t>
            </a:r>
            <a:r>
              <a:rPr lang="nb-NO" sz="2400" dirty="0"/>
              <a:t>har ført til store underskudd i budsjettene og vanlige folk har fått regninga i form av kutt i offentlige tjenester, lønnskutt, økt arbeidsledighet og økt fattigdom</a:t>
            </a:r>
            <a:r>
              <a:rPr lang="nb-NO" sz="2400" dirty="0" smtClean="0"/>
              <a:t>.</a:t>
            </a:r>
            <a:endParaRPr lang="nb-NO" sz="2400" dirty="0"/>
          </a:p>
          <a:p>
            <a:pPr marL="0" indent="0">
              <a:buNone/>
            </a:pPr>
            <a:endParaRPr lang="nb-NO" sz="2000" dirty="0"/>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53291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600" dirty="0" smtClean="0"/>
              <a:t/>
            </a:r>
            <a:br>
              <a:rPr lang="nb-NO" sz="3600" dirty="0" smtClean="0"/>
            </a:br>
            <a:r>
              <a:rPr lang="nb-NO" sz="3600" dirty="0" smtClean="0"/>
              <a:t>Hvordan </a:t>
            </a:r>
            <a:r>
              <a:rPr lang="nb-NO" sz="3600" dirty="0"/>
              <a:t>skal pengene brukes?</a:t>
            </a:r>
            <a:r>
              <a:rPr lang="nb-NO" b="1" dirty="0"/>
              <a:t/>
            </a:r>
            <a:br>
              <a:rPr lang="nb-NO" b="1" dirty="0"/>
            </a:br>
            <a:endParaRPr lang="nb-NO" dirty="0"/>
          </a:p>
        </p:txBody>
      </p:sp>
      <p:sp>
        <p:nvSpPr>
          <p:cNvPr id="3" name="Plassholder for innhold 2"/>
          <p:cNvSpPr>
            <a:spLocks noGrp="1"/>
          </p:cNvSpPr>
          <p:nvPr>
            <p:ph idx="1"/>
          </p:nvPr>
        </p:nvSpPr>
        <p:spPr/>
        <p:txBody>
          <a:bodyPr/>
          <a:lstStyle/>
          <a:p>
            <a:pPr>
              <a:spcBef>
                <a:spcPts val="600"/>
              </a:spcBef>
              <a:spcAft>
                <a:spcPts val="600"/>
              </a:spcAft>
            </a:pPr>
            <a:r>
              <a:rPr lang="nb-NO" sz="2000" dirty="0" smtClean="0"/>
              <a:t>Mesteparten </a:t>
            </a:r>
            <a:r>
              <a:rPr lang="nb-NO" sz="2000" dirty="0"/>
              <a:t>skal gå til et globalt fond under FNs oppsyn, mens en tredjedel vil kunne gå til å tette hull i statsbudsjetter forårsaket av </a:t>
            </a:r>
            <a:r>
              <a:rPr lang="nb-NO" sz="2000" dirty="0" smtClean="0"/>
              <a:t>finanskrisen.</a:t>
            </a:r>
          </a:p>
          <a:p>
            <a:pPr>
              <a:spcBef>
                <a:spcPts val="600"/>
              </a:spcBef>
              <a:spcAft>
                <a:spcPts val="600"/>
              </a:spcAft>
            </a:pPr>
            <a:r>
              <a:rPr lang="nb-NO" sz="2000" dirty="0" smtClean="0"/>
              <a:t>Halvparten </a:t>
            </a:r>
            <a:r>
              <a:rPr lang="nb-NO" sz="2000" dirty="0"/>
              <a:t>av det globale fondet skal gå til klimatiltak i </a:t>
            </a:r>
            <a:r>
              <a:rPr lang="nb-NO" sz="2000" dirty="0" smtClean="0"/>
              <a:t>utviklingsland. </a:t>
            </a:r>
            <a:r>
              <a:rPr lang="nb-NO" sz="2000" dirty="0"/>
              <a:t>Slik kan verdens </a:t>
            </a:r>
            <a:r>
              <a:rPr lang="nb-NO" sz="2000" dirty="0" err="1"/>
              <a:t>fattigste</a:t>
            </a:r>
            <a:r>
              <a:rPr lang="nb-NO" sz="2000" dirty="0"/>
              <a:t> rustes i møte med et stadig mer uforutsigbart klima. </a:t>
            </a:r>
          </a:p>
          <a:p>
            <a:pPr>
              <a:spcBef>
                <a:spcPts val="600"/>
              </a:spcBef>
              <a:spcAft>
                <a:spcPts val="600"/>
              </a:spcAft>
            </a:pPr>
            <a:r>
              <a:rPr lang="nb-NO" sz="2000" dirty="0" smtClean="0"/>
              <a:t>Resten </a:t>
            </a:r>
            <a:r>
              <a:rPr lang="nb-NO" sz="2000" dirty="0"/>
              <a:t>skal gå til utviklingstiltak. </a:t>
            </a:r>
            <a:r>
              <a:rPr lang="nb-NO" sz="2000" dirty="0" smtClean="0"/>
              <a:t>Det </a:t>
            </a:r>
            <a:r>
              <a:rPr lang="nb-NO" sz="2000" dirty="0"/>
              <a:t>er ikke snakk om bistand, men om en reell </a:t>
            </a:r>
            <a:r>
              <a:rPr lang="nb-NO" sz="2000" i="1" dirty="0"/>
              <a:t>omfordeling</a:t>
            </a:r>
            <a:r>
              <a:rPr lang="nb-NO" sz="2000" dirty="0"/>
              <a:t> fra verdens rikeste til verdens </a:t>
            </a:r>
            <a:r>
              <a:rPr lang="nb-NO" sz="2000" dirty="0" err="1"/>
              <a:t>fattigste</a:t>
            </a:r>
            <a:r>
              <a:rPr lang="nb-NO" sz="2000" dirty="0"/>
              <a:t>. </a:t>
            </a:r>
          </a:p>
        </p:txBody>
      </p:sp>
      <p:sp>
        <p:nvSpPr>
          <p:cNvPr id="4" name="Plassholder for bunntekst 3"/>
          <p:cNvSpPr>
            <a:spLocks noGrp="1"/>
          </p:cNvSpPr>
          <p:nvPr>
            <p:ph type="ftr" sz="quarter" idx="10"/>
          </p:nvPr>
        </p:nvSpPr>
        <p:spPr/>
        <p:txBody>
          <a:bodyPr/>
          <a:lstStyle/>
          <a:p>
            <a:r>
              <a:rPr lang="nb-NO" altLang="nb-NO" dirty="0" smtClean="0"/>
              <a:t>Attac Norge</a:t>
            </a:r>
            <a:endParaRPr lang="nb-NO" altLang="nb-NO" dirty="0"/>
          </a:p>
        </p:txBody>
      </p:sp>
    </p:spTree>
    <p:extLst>
      <p:ext uri="{BB962C8B-B14F-4D97-AF65-F5344CB8AC3E}">
        <p14:creationId xmlns:p14="http://schemas.microsoft.com/office/powerpoint/2010/main" val="345794868"/>
      </p:ext>
    </p:extLst>
  </p:cSld>
  <p:clrMapOvr>
    <a:masterClrMapping/>
  </p:clrMapOvr>
</p:sld>
</file>

<file path=ppt/theme/theme1.xml><?xml version="1.0" encoding="utf-8"?>
<a:theme xmlns:a="http://schemas.openxmlformats.org/drawingml/2006/main" name="Attac fancy presentasjon">
  <a:themeElements>
    <a:clrScheme name="Attac Oransje enke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ttac Oransje enkelt">
      <a:majorFont>
        <a:latin typeface="Attac Serifenlo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ttac Oransje enke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ttac Oransje enke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ttac Oransje enke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ttac Oransje enke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ttac Oransje enke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ttac Oransje enke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ttac Oransje enke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ttac Oransje enke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ttac Oransje enke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ttac Oransje enke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ttac Oransje enke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ttac Oransje enke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Attac fancy presentasjon</Template>
  <TotalTime>844</TotalTime>
  <Words>877</Words>
  <Application>Microsoft Office PowerPoint</Application>
  <PresentationFormat>Skjermfremvisning (4:3)</PresentationFormat>
  <Paragraphs>70</Paragraphs>
  <Slides>14</Slides>
  <Notes>3</Notes>
  <HiddenSlides>0</HiddenSlides>
  <MMClips>0</MMClips>
  <ScaleCrop>false</ScaleCrop>
  <HeadingPairs>
    <vt:vector size="4" baseType="variant">
      <vt:variant>
        <vt:lpstr>Tema</vt:lpstr>
      </vt:variant>
      <vt:variant>
        <vt:i4>1</vt:i4>
      </vt:variant>
      <vt:variant>
        <vt:lpstr>Lysbildetitler</vt:lpstr>
      </vt:variant>
      <vt:variant>
        <vt:i4>14</vt:i4>
      </vt:variant>
    </vt:vector>
  </HeadingPairs>
  <TitlesOfParts>
    <vt:vector size="15" baseType="lpstr">
      <vt:lpstr>Attac fancy presentasjon</vt:lpstr>
      <vt:lpstr>Attac på 1-2-3</vt:lpstr>
      <vt:lpstr>Hva er Attac?</vt:lpstr>
      <vt:lpstr>Hva er finanstransaksjonsskatt?</vt:lpstr>
      <vt:lpstr>Hvorfor?</vt:lpstr>
      <vt:lpstr>Spekulanten betaler</vt:lpstr>
      <vt:lpstr>Stopp kasinoøkonomien</vt:lpstr>
      <vt:lpstr>Finansøkonomi og realøkonomi</vt:lpstr>
      <vt:lpstr>Finanskrisen</vt:lpstr>
      <vt:lpstr> Hvordan skal pengene brukes? </vt:lpstr>
      <vt:lpstr>PowerPoint-presentasjon</vt:lpstr>
      <vt:lpstr>EU og finanstransaksjonsskatt</vt:lpstr>
      <vt:lpstr>Andre initiativ</vt:lpstr>
      <vt:lpstr>Hva kan Norge gjøre?</vt:lpstr>
      <vt:lpstr>PowerPoint-presentasjon</vt:lpstr>
    </vt:vector>
  </TitlesOfParts>
  <Company>Solhuset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 på 1-2-3</dc:title>
  <dc:creator>Nadia Falch Bandak [Attac Norge]</dc:creator>
  <cp:lastModifiedBy>Benedikte Pryneid Hansen</cp:lastModifiedBy>
  <cp:revision>60</cp:revision>
  <dcterms:created xsi:type="dcterms:W3CDTF">2013-09-18T12:14:50Z</dcterms:created>
  <dcterms:modified xsi:type="dcterms:W3CDTF">2013-09-27T14:12:56Z</dcterms:modified>
</cp:coreProperties>
</file>